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3"/>
  </p:notesMasterIdLst>
  <p:handoutMasterIdLst>
    <p:handoutMasterId r:id="rId64"/>
  </p:handoutMasterIdLst>
  <p:sldIdLst>
    <p:sldId id="257" r:id="rId2"/>
    <p:sldId id="372" r:id="rId3"/>
    <p:sldId id="383" r:id="rId4"/>
    <p:sldId id="327" r:id="rId5"/>
    <p:sldId id="342" r:id="rId6"/>
    <p:sldId id="497" r:id="rId7"/>
    <p:sldId id="320" r:id="rId8"/>
    <p:sldId id="357" r:id="rId9"/>
    <p:sldId id="358" r:id="rId10"/>
    <p:sldId id="359" r:id="rId11"/>
    <p:sldId id="360" r:id="rId12"/>
    <p:sldId id="464" r:id="rId13"/>
    <p:sldId id="465" r:id="rId14"/>
    <p:sldId id="466" r:id="rId15"/>
    <p:sldId id="384" r:id="rId16"/>
    <p:sldId id="364" r:id="rId17"/>
    <p:sldId id="386" r:id="rId18"/>
    <p:sldId id="499" r:id="rId19"/>
    <p:sldId id="500" r:id="rId20"/>
    <p:sldId id="502" r:id="rId21"/>
    <p:sldId id="501" r:id="rId22"/>
    <p:sldId id="496" r:id="rId23"/>
    <p:sldId id="351" r:id="rId24"/>
    <p:sldId id="498" r:id="rId25"/>
    <p:sldId id="388" r:id="rId26"/>
    <p:sldId id="324" r:id="rId27"/>
    <p:sldId id="371" r:id="rId28"/>
    <p:sldId id="380" r:id="rId29"/>
    <p:sldId id="491" r:id="rId30"/>
    <p:sldId id="490" r:id="rId31"/>
    <p:sldId id="492" r:id="rId32"/>
    <p:sldId id="381" r:id="rId33"/>
    <p:sldId id="368" r:id="rId34"/>
    <p:sldId id="370" r:id="rId35"/>
    <p:sldId id="331" r:id="rId36"/>
    <p:sldId id="503" r:id="rId37"/>
    <p:sldId id="389" r:id="rId38"/>
    <p:sldId id="504" r:id="rId39"/>
    <p:sldId id="505" r:id="rId40"/>
    <p:sldId id="493" r:id="rId41"/>
    <p:sldId id="494" r:id="rId42"/>
    <p:sldId id="495" r:id="rId43"/>
    <p:sldId id="506" r:id="rId44"/>
    <p:sldId id="461" r:id="rId45"/>
    <p:sldId id="460" r:id="rId46"/>
    <p:sldId id="457" r:id="rId47"/>
    <p:sldId id="459" r:id="rId48"/>
    <p:sldId id="462" r:id="rId49"/>
    <p:sldId id="456" r:id="rId50"/>
    <p:sldId id="513" r:id="rId51"/>
    <p:sldId id="352" r:id="rId52"/>
    <p:sldId id="353" r:id="rId53"/>
    <p:sldId id="354" r:id="rId54"/>
    <p:sldId id="355" r:id="rId55"/>
    <p:sldId id="507" r:id="rId56"/>
    <p:sldId id="512" r:id="rId57"/>
    <p:sldId id="356" r:id="rId58"/>
    <p:sldId id="508" r:id="rId59"/>
    <p:sldId id="509" r:id="rId60"/>
    <p:sldId id="510" r:id="rId61"/>
    <p:sldId id="511" r:id="rId62"/>
  </p:sldIdLst>
  <p:sldSz cx="9144000" cy="6858000" type="screen4x3"/>
  <p:notesSz cx="6797675" cy="9874250"/>
  <p:defaultTextStyle>
    <a:defPPr>
      <a:defRPr lang="en-GB"/>
    </a:defPPr>
    <a:lvl1pPr algn="l" rtl="0" fontAlgn="base">
      <a:spcBef>
        <a:spcPct val="0"/>
      </a:spcBef>
      <a:spcAft>
        <a:spcPct val="0"/>
      </a:spcAft>
      <a:defRPr sz="2400" kern="1200">
        <a:solidFill>
          <a:schemeClr val="tx1"/>
        </a:solidFill>
        <a:latin typeface="Times New Roman" pitchFamily="18" charset="0"/>
        <a:ea typeface="+mn-ea"/>
        <a:cs typeface="+mn-cs"/>
      </a:defRPr>
    </a:lvl1pPr>
    <a:lvl2pPr marL="457200" algn="l" rtl="0" fontAlgn="base">
      <a:spcBef>
        <a:spcPct val="0"/>
      </a:spcBef>
      <a:spcAft>
        <a:spcPct val="0"/>
      </a:spcAft>
      <a:defRPr sz="2400" kern="1200">
        <a:solidFill>
          <a:schemeClr val="tx1"/>
        </a:solidFill>
        <a:latin typeface="Times New Roman" pitchFamily="18" charset="0"/>
        <a:ea typeface="+mn-ea"/>
        <a:cs typeface="+mn-cs"/>
      </a:defRPr>
    </a:lvl2pPr>
    <a:lvl3pPr marL="914400" algn="l" rtl="0" fontAlgn="base">
      <a:spcBef>
        <a:spcPct val="0"/>
      </a:spcBef>
      <a:spcAft>
        <a:spcPct val="0"/>
      </a:spcAft>
      <a:defRPr sz="2400" kern="1200">
        <a:solidFill>
          <a:schemeClr val="tx1"/>
        </a:solidFill>
        <a:latin typeface="Times New Roman" pitchFamily="18" charset="0"/>
        <a:ea typeface="+mn-ea"/>
        <a:cs typeface="+mn-cs"/>
      </a:defRPr>
    </a:lvl3pPr>
    <a:lvl4pPr marL="1371600" algn="l" rtl="0" fontAlgn="base">
      <a:spcBef>
        <a:spcPct val="0"/>
      </a:spcBef>
      <a:spcAft>
        <a:spcPct val="0"/>
      </a:spcAft>
      <a:defRPr sz="2400" kern="1200">
        <a:solidFill>
          <a:schemeClr val="tx1"/>
        </a:solidFill>
        <a:latin typeface="Times New Roman" pitchFamily="18" charset="0"/>
        <a:ea typeface="+mn-ea"/>
        <a:cs typeface="+mn-cs"/>
      </a:defRPr>
    </a:lvl4pPr>
    <a:lvl5pPr marL="1828800" algn="l" rtl="0" fontAlgn="base">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00CC00"/>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2743" autoAdjust="0"/>
    <p:restoredTop sz="90929"/>
  </p:normalViewPr>
  <p:slideViewPr>
    <p:cSldViewPr>
      <p:cViewPr varScale="1">
        <p:scale>
          <a:sx n="67" d="100"/>
          <a:sy n="67" d="100"/>
        </p:scale>
        <p:origin x="604" y="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830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6400" cy="4937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vl1pPr>
          </a:lstStyle>
          <a:p>
            <a:pPr>
              <a:defRPr/>
            </a:pPr>
            <a:endParaRPr lang="de-DE"/>
          </a:p>
        </p:txBody>
      </p:sp>
      <p:sp>
        <p:nvSpPr>
          <p:cNvPr id="227331" name="Rectangle 3"/>
          <p:cNvSpPr>
            <a:spLocks noGrp="1" noChangeArrowheads="1"/>
          </p:cNvSpPr>
          <p:nvPr>
            <p:ph type="dt" sz="quarter" idx="1"/>
          </p:nvPr>
        </p:nvSpPr>
        <p:spPr bwMode="auto">
          <a:xfrm>
            <a:off x="3851275" y="0"/>
            <a:ext cx="2946400" cy="4937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vl1pPr>
          </a:lstStyle>
          <a:p>
            <a:pPr>
              <a:defRPr/>
            </a:pPr>
            <a:endParaRPr lang="de-DE"/>
          </a:p>
        </p:txBody>
      </p:sp>
      <p:sp>
        <p:nvSpPr>
          <p:cNvPr id="227332" name="Rectangle 4"/>
          <p:cNvSpPr>
            <a:spLocks noGrp="1" noChangeArrowheads="1"/>
          </p:cNvSpPr>
          <p:nvPr>
            <p:ph type="ftr" sz="quarter" idx="2"/>
          </p:nvPr>
        </p:nvSpPr>
        <p:spPr bwMode="auto">
          <a:xfrm>
            <a:off x="0" y="9380538"/>
            <a:ext cx="2946400" cy="49371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vl1pPr>
          </a:lstStyle>
          <a:p>
            <a:pPr>
              <a:defRPr/>
            </a:pPr>
            <a:endParaRPr lang="de-DE"/>
          </a:p>
        </p:txBody>
      </p:sp>
      <p:sp>
        <p:nvSpPr>
          <p:cNvPr id="227333" name="Rectangle 5"/>
          <p:cNvSpPr>
            <a:spLocks noGrp="1" noChangeArrowheads="1"/>
          </p:cNvSpPr>
          <p:nvPr>
            <p:ph type="sldNum" sz="quarter" idx="3"/>
          </p:nvPr>
        </p:nvSpPr>
        <p:spPr bwMode="auto">
          <a:xfrm>
            <a:off x="3851275" y="9380538"/>
            <a:ext cx="2946400" cy="49371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vl1pPr>
          </a:lstStyle>
          <a:p>
            <a:pPr>
              <a:defRPr/>
            </a:pPr>
            <a:fld id="{64A3F934-45D2-4103-BF9B-00FBD74F6D93}" type="slidenum">
              <a:rPr lang="de-DE"/>
              <a:pPr>
                <a:defRPr/>
              </a:pPr>
              <a:t>‹#›</a:t>
            </a:fld>
            <a:endParaRPr lang="de-DE"/>
          </a:p>
        </p:txBody>
      </p:sp>
    </p:spTree>
    <p:extLst>
      <p:ext uri="{BB962C8B-B14F-4D97-AF65-F5344CB8AC3E}">
        <p14:creationId xmlns:p14="http://schemas.microsoft.com/office/powerpoint/2010/main" val="302425157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4.jpg>
</file>

<file path=ppt/media/image15.jpg>
</file>

<file path=ppt/media/image16.png>
</file>

<file path=ppt/media/image17.jp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g>
</file>

<file path=ppt/media/image30.png>
</file>

<file path=ppt/media/image31.jpeg>
</file>

<file path=ppt/media/image32.png>
</file>

<file path=ppt/media/image34.png>
</file>

<file path=ppt/media/image35.png>
</file>

<file path=ppt/media/image36.png>
</file>

<file path=ppt/media/image37.png>
</file>

<file path=ppt/media/image39.png>
</file>

<file path=ppt/media/image4.jpg>
</file>

<file path=ppt/media/image4.png>
</file>

<file path=ppt/media/image40.jpg>
</file>

<file path=ppt/media/image41.jpeg>
</file>

<file path=ppt/media/image5.jpg>
</file>

<file path=ppt/media/image5.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1666" name="Rectangle 2"/>
          <p:cNvSpPr>
            <a:spLocks noGrp="1" noChangeArrowheads="1"/>
          </p:cNvSpPr>
          <p:nvPr>
            <p:ph type="hdr" sz="quarter"/>
          </p:nvPr>
        </p:nvSpPr>
        <p:spPr bwMode="auto">
          <a:xfrm>
            <a:off x="0" y="0"/>
            <a:ext cx="2982913" cy="5318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vl1pPr>
          </a:lstStyle>
          <a:p>
            <a:pPr>
              <a:defRPr/>
            </a:pPr>
            <a:endParaRPr lang="en-GB"/>
          </a:p>
        </p:txBody>
      </p:sp>
      <p:sp>
        <p:nvSpPr>
          <p:cNvPr id="241667" name="Rectangle 3"/>
          <p:cNvSpPr>
            <a:spLocks noGrp="1" noChangeArrowheads="1"/>
          </p:cNvSpPr>
          <p:nvPr>
            <p:ph type="dt" idx="1"/>
          </p:nvPr>
        </p:nvSpPr>
        <p:spPr bwMode="auto">
          <a:xfrm>
            <a:off x="3824288" y="0"/>
            <a:ext cx="2982912" cy="5318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vl1pPr>
          </a:lstStyle>
          <a:p>
            <a:pPr>
              <a:defRPr/>
            </a:pPr>
            <a:endParaRPr lang="en-GB"/>
          </a:p>
        </p:txBody>
      </p:sp>
      <p:sp>
        <p:nvSpPr>
          <p:cNvPr id="24580" name="Rectangle 4"/>
          <p:cNvSpPr>
            <a:spLocks noGrp="1" noRot="1" noChangeAspect="1" noChangeArrowheads="1" noTextEdit="1"/>
          </p:cNvSpPr>
          <p:nvPr>
            <p:ph type="sldImg" idx="2"/>
          </p:nvPr>
        </p:nvSpPr>
        <p:spPr bwMode="auto">
          <a:xfrm>
            <a:off x="973138" y="760413"/>
            <a:ext cx="4862512" cy="3646487"/>
          </a:xfrm>
          <a:prstGeom prst="rect">
            <a:avLst/>
          </a:prstGeom>
          <a:noFill/>
          <a:ln w="9525">
            <a:solidFill>
              <a:srgbClr val="000000"/>
            </a:solidFill>
            <a:miter lim="800000"/>
            <a:headEnd/>
            <a:tailEnd/>
          </a:ln>
        </p:spPr>
      </p:sp>
      <p:sp>
        <p:nvSpPr>
          <p:cNvPr id="241669" name="Rectangle 5"/>
          <p:cNvSpPr>
            <a:spLocks noGrp="1" noChangeArrowheads="1"/>
          </p:cNvSpPr>
          <p:nvPr>
            <p:ph type="body" sz="quarter" idx="3"/>
          </p:nvPr>
        </p:nvSpPr>
        <p:spPr bwMode="auto">
          <a:xfrm>
            <a:off x="917575" y="4710113"/>
            <a:ext cx="4972050" cy="4406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noProof="0"/>
              <a:t>Klicken Sie, um die Formate des Vorlagentextes zu bearbeiten</a:t>
            </a:r>
          </a:p>
          <a:p>
            <a:pPr lvl="1"/>
            <a:r>
              <a:rPr lang="en-GB" noProof="0"/>
              <a:t>Zweite Ebene</a:t>
            </a:r>
          </a:p>
          <a:p>
            <a:pPr lvl="2"/>
            <a:r>
              <a:rPr lang="en-GB" noProof="0"/>
              <a:t>Dritte Ebene</a:t>
            </a:r>
          </a:p>
          <a:p>
            <a:pPr lvl="3"/>
            <a:r>
              <a:rPr lang="en-GB" noProof="0"/>
              <a:t>Vierte Ebene</a:t>
            </a:r>
          </a:p>
          <a:p>
            <a:pPr lvl="4"/>
            <a:r>
              <a:rPr lang="en-GB" noProof="0"/>
              <a:t>Fünfte Ebene</a:t>
            </a:r>
          </a:p>
        </p:txBody>
      </p:sp>
      <p:sp>
        <p:nvSpPr>
          <p:cNvPr id="241670" name="Rectangle 6"/>
          <p:cNvSpPr>
            <a:spLocks noGrp="1" noChangeArrowheads="1"/>
          </p:cNvSpPr>
          <p:nvPr>
            <p:ph type="ftr" sz="quarter" idx="4"/>
          </p:nvPr>
        </p:nvSpPr>
        <p:spPr bwMode="auto">
          <a:xfrm>
            <a:off x="0" y="9345613"/>
            <a:ext cx="2982913" cy="53181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vl1pPr>
          </a:lstStyle>
          <a:p>
            <a:pPr>
              <a:defRPr/>
            </a:pPr>
            <a:endParaRPr lang="en-GB"/>
          </a:p>
        </p:txBody>
      </p:sp>
      <p:sp>
        <p:nvSpPr>
          <p:cNvPr id="241671" name="Rectangle 7"/>
          <p:cNvSpPr>
            <a:spLocks noGrp="1" noChangeArrowheads="1"/>
          </p:cNvSpPr>
          <p:nvPr>
            <p:ph type="sldNum" sz="quarter" idx="5"/>
          </p:nvPr>
        </p:nvSpPr>
        <p:spPr bwMode="auto">
          <a:xfrm>
            <a:off x="3824288" y="9345613"/>
            <a:ext cx="2982912" cy="53181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vl1pPr>
          </a:lstStyle>
          <a:p>
            <a:pPr>
              <a:defRPr/>
            </a:pPr>
            <a:fld id="{FB4ABEFE-E9C9-4327-B9CD-DA178A9DD711}" type="slidenum">
              <a:rPr lang="en-GB"/>
              <a:pPr>
                <a:defRPr/>
              </a:pPr>
              <a:t>‹#›</a:t>
            </a:fld>
            <a:endParaRPr lang="en-GB"/>
          </a:p>
        </p:txBody>
      </p:sp>
    </p:spTree>
    <p:extLst>
      <p:ext uri="{BB962C8B-B14F-4D97-AF65-F5344CB8AC3E}">
        <p14:creationId xmlns:p14="http://schemas.microsoft.com/office/powerpoint/2010/main" val="33217596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AE8AFE3-17D1-45EA-BE56-0864919F65F7}" type="slidenum">
              <a:rPr lang="en-GB"/>
              <a:pPr/>
              <a:t>1</a:t>
            </a:fld>
            <a:endParaRPr lang="en-GB"/>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28289056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AE8AFE3-17D1-45EA-BE56-0864919F65F7}" type="slidenum">
              <a:rPr lang="en-GB"/>
              <a:pPr/>
              <a:t>15</a:t>
            </a:fld>
            <a:endParaRPr lang="en-GB"/>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41221562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45B667DC-6F9A-49B3-A8A3-1AF3CCE0D4AA}" type="slidenum">
              <a:rPr lang="en-GB"/>
              <a:pPr/>
              <a:t>16</a:t>
            </a:fld>
            <a:endParaRPr lang="en-GB"/>
          </a:p>
        </p:txBody>
      </p:sp>
      <p:sp>
        <p:nvSpPr>
          <p:cNvPr id="32771" name="Rectangle 2"/>
          <p:cNvSpPr>
            <a:spLocks noGrp="1" noRot="1" noChangeAspect="1" noChangeArrowheads="1" noTextEdit="1"/>
          </p:cNvSpPr>
          <p:nvPr>
            <p:ph type="sldImg"/>
          </p:nvPr>
        </p:nvSpPr>
        <p:spPr>
          <a:xfrm>
            <a:off x="931863" y="741363"/>
            <a:ext cx="4935537" cy="3702050"/>
          </a:xfrm>
          <a:ln/>
        </p:spPr>
      </p:sp>
      <p:sp>
        <p:nvSpPr>
          <p:cNvPr id="32772"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16404127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AE8AFE3-17D1-45EA-BE56-0864919F65F7}" type="slidenum">
              <a:rPr lang="en-GB"/>
              <a:pPr/>
              <a:t>17</a:t>
            </a:fld>
            <a:endParaRPr lang="en-GB"/>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8505276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45B667DC-6F9A-49B3-A8A3-1AF3CCE0D4AA}" type="slidenum">
              <a:rPr lang="en-GB"/>
              <a:pPr/>
              <a:t>23</a:t>
            </a:fld>
            <a:endParaRPr lang="en-GB"/>
          </a:p>
        </p:txBody>
      </p:sp>
      <p:sp>
        <p:nvSpPr>
          <p:cNvPr id="32771" name="Rectangle 2"/>
          <p:cNvSpPr>
            <a:spLocks noGrp="1" noRot="1" noChangeAspect="1" noChangeArrowheads="1" noTextEdit="1"/>
          </p:cNvSpPr>
          <p:nvPr>
            <p:ph type="sldImg"/>
          </p:nvPr>
        </p:nvSpPr>
        <p:spPr>
          <a:xfrm>
            <a:off x="931863" y="741363"/>
            <a:ext cx="4935537" cy="3702050"/>
          </a:xfrm>
          <a:ln/>
        </p:spPr>
      </p:sp>
      <p:sp>
        <p:nvSpPr>
          <p:cNvPr id="32772"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16369253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AE8AFE3-17D1-45EA-BE56-0864919F65F7}" type="slidenum">
              <a:rPr lang="en-GB"/>
              <a:pPr/>
              <a:t>25</a:t>
            </a:fld>
            <a:endParaRPr lang="en-GB"/>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18137566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597E1EB9-60CD-4839-8E8B-F6635CD1F92A}" type="slidenum">
              <a:rPr lang="en-GB"/>
              <a:pPr/>
              <a:t>26</a:t>
            </a:fld>
            <a:endParaRPr lang="en-GB"/>
          </a:p>
        </p:txBody>
      </p:sp>
      <p:sp>
        <p:nvSpPr>
          <p:cNvPr id="37891" name="Rectangle 2"/>
          <p:cNvSpPr>
            <a:spLocks noGrp="1" noRot="1" noChangeAspect="1" noChangeArrowheads="1" noTextEdit="1"/>
          </p:cNvSpPr>
          <p:nvPr>
            <p:ph type="sldImg"/>
          </p:nvPr>
        </p:nvSpPr>
        <p:spPr>
          <a:xfrm>
            <a:off x="931863" y="741363"/>
            <a:ext cx="4935537" cy="3702050"/>
          </a:xfrm>
          <a:ln/>
        </p:spPr>
      </p:sp>
      <p:sp>
        <p:nvSpPr>
          <p:cNvPr id="37892"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36964857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597E1EB9-60CD-4839-8E8B-F6635CD1F92A}" type="slidenum">
              <a:rPr lang="en-GB"/>
              <a:pPr/>
              <a:t>27</a:t>
            </a:fld>
            <a:endParaRPr lang="en-GB"/>
          </a:p>
        </p:txBody>
      </p:sp>
      <p:sp>
        <p:nvSpPr>
          <p:cNvPr id="37891" name="Rectangle 2"/>
          <p:cNvSpPr>
            <a:spLocks noGrp="1" noRot="1" noChangeAspect="1" noChangeArrowheads="1" noTextEdit="1"/>
          </p:cNvSpPr>
          <p:nvPr>
            <p:ph type="sldImg"/>
          </p:nvPr>
        </p:nvSpPr>
        <p:spPr>
          <a:xfrm>
            <a:off x="931863" y="741363"/>
            <a:ext cx="4935537" cy="3702050"/>
          </a:xfrm>
          <a:ln/>
        </p:spPr>
      </p:sp>
      <p:sp>
        <p:nvSpPr>
          <p:cNvPr id="37892"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20775705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597E1EB9-60CD-4839-8E8B-F6635CD1F92A}" type="slidenum">
              <a:rPr lang="en-GB"/>
              <a:pPr/>
              <a:t>29</a:t>
            </a:fld>
            <a:endParaRPr lang="en-GB"/>
          </a:p>
        </p:txBody>
      </p:sp>
      <p:sp>
        <p:nvSpPr>
          <p:cNvPr id="37891" name="Rectangle 2"/>
          <p:cNvSpPr>
            <a:spLocks noGrp="1" noRot="1" noChangeAspect="1" noChangeArrowheads="1" noTextEdit="1"/>
          </p:cNvSpPr>
          <p:nvPr>
            <p:ph type="sldImg"/>
          </p:nvPr>
        </p:nvSpPr>
        <p:spPr>
          <a:xfrm>
            <a:off x="931863" y="741363"/>
            <a:ext cx="4935537" cy="3702050"/>
          </a:xfrm>
          <a:ln/>
        </p:spPr>
      </p:sp>
      <p:sp>
        <p:nvSpPr>
          <p:cNvPr id="37892"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25761025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FB4ABEFE-E9C9-4327-B9CD-DA178A9DD711}" type="slidenum">
              <a:rPr lang="en-GB" smtClean="0"/>
              <a:pPr>
                <a:defRPr/>
              </a:pPr>
              <a:t>30</a:t>
            </a:fld>
            <a:endParaRPr lang="en-GB"/>
          </a:p>
        </p:txBody>
      </p:sp>
    </p:spTree>
    <p:extLst>
      <p:ext uri="{BB962C8B-B14F-4D97-AF65-F5344CB8AC3E}">
        <p14:creationId xmlns:p14="http://schemas.microsoft.com/office/powerpoint/2010/main" val="3894308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597E1EB9-60CD-4839-8E8B-F6635CD1F92A}" type="slidenum">
              <a:rPr lang="en-GB"/>
              <a:pPr/>
              <a:t>31</a:t>
            </a:fld>
            <a:endParaRPr lang="en-GB"/>
          </a:p>
        </p:txBody>
      </p:sp>
      <p:sp>
        <p:nvSpPr>
          <p:cNvPr id="37891" name="Rectangle 2"/>
          <p:cNvSpPr>
            <a:spLocks noGrp="1" noRot="1" noChangeAspect="1" noChangeArrowheads="1" noTextEdit="1"/>
          </p:cNvSpPr>
          <p:nvPr>
            <p:ph type="sldImg"/>
          </p:nvPr>
        </p:nvSpPr>
        <p:spPr>
          <a:xfrm>
            <a:off x="931863" y="741363"/>
            <a:ext cx="4935537" cy="3702050"/>
          </a:xfrm>
          <a:ln/>
        </p:spPr>
      </p:sp>
      <p:sp>
        <p:nvSpPr>
          <p:cNvPr id="37892"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3065497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E39910-F767-4728-992D-36980DC7C0D4}" type="slidenum">
              <a:rPr lang="en-GB"/>
              <a:pPr/>
              <a:t>2</a:t>
            </a:fld>
            <a:endParaRPr lang="en-GB"/>
          </a:p>
        </p:txBody>
      </p:sp>
      <p:sp>
        <p:nvSpPr>
          <p:cNvPr id="261122" name="Rectangle 2"/>
          <p:cNvSpPr>
            <a:spLocks noGrp="1" noRot="1" noChangeAspect="1" noChangeArrowheads="1" noTextEdit="1"/>
          </p:cNvSpPr>
          <p:nvPr>
            <p:ph type="sldImg"/>
          </p:nvPr>
        </p:nvSpPr>
        <p:spPr>
          <a:ln/>
        </p:spPr>
      </p:sp>
      <p:sp>
        <p:nvSpPr>
          <p:cNvPr id="2611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8499140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597E1EB9-60CD-4839-8E8B-F6635CD1F92A}" type="slidenum">
              <a:rPr lang="en-GB"/>
              <a:pPr/>
              <a:t>32</a:t>
            </a:fld>
            <a:endParaRPr lang="en-GB"/>
          </a:p>
        </p:txBody>
      </p:sp>
      <p:sp>
        <p:nvSpPr>
          <p:cNvPr id="37891" name="Rectangle 2"/>
          <p:cNvSpPr>
            <a:spLocks noGrp="1" noRot="1" noChangeAspect="1" noChangeArrowheads="1" noTextEdit="1"/>
          </p:cNvSpPr>
          <p:nvPr>
            <p:ph type="sldImg"/>
          </p:nvPr>
        </p:nvSpPr>
        <p:spPr>
          <a:xfrm>
            <a:off x="931863" y="741363"/>
            <a:ext cx="4935537" cy="3702050"/>
          </a:xfrm>
          <a:ln/>
        </p:spPr>
      </p:sp>
      <p:sp>
        <p:nvSpPr>
          <p:cNvPr id="37892"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17431908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xfrm>
            <a:off x="931863" y="741363"/>
            <a:ext cx="4935537" cy="3702050"/>
          </a:xfrm>
          <a:ln/>
        </p:spPr>
      </p:sp>
      <p:sp>
        <p:nvSpPr>
          <p:cNvPr id="65539" name="Rectangle 3"/>
          <p:cNvSpPr>
            <a:spLocks noGrp="1" noChangeArrowheads="1"/>
          </p:cNvSpPr>
          <p:nvPr>
            <p:ph type="body" idx="1"/>
          </p:nvPr>
        </p:nvSpPr>
        <p:spPr>
          <a:xfrm>
            <a:off x="679450" y="4691063"/>
            <a:ext cx="5438775" cy="4443412"/>
          </a:xfrm>
          <a:noFill/>
          <a:ln/>
        </p:spPr>
        <p:txBody>
          <a:bodyPr/>
          <a:lstStyle/>
          <a:p>
            <a:endParaRPr lang="en-US"/>
          </a:p>
        </p:txBody>
      </p:sp>
    </p:spTree>
    <p:extLst>
      <p:ext uri="{BB962C8B-B14F-4D97-AF65-F5344CB8AC3E}">
        <p14:creationId xmlns:p14="http://schemas.microsoft.com/office/powerpoint/2010/main" val="15530405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B5320D47-5187-45BC-BE0B-F6E7A7513EC6}" type="slidenum">
              <a:rPr lang="en-GB"/>
              <a:pPr/>
              <a:t>35</a:t>
            </a:fld>
            <a:endParaRPr lang="en-GB"/>
          </a:p>
        </p:txBody>
      </p:sp>
      <p:sp>
        <p:nvSpPr>
          <p:cNvPr id="47107" name="Rectangle 2"/>
          <p:cNvSpPr>
            <a:spLocks noGrp="1" noRot="1" noChangeAspect="1" noChangeArrowheads="1" noTextEdit="1"/>
          </p:cNvSpPr>
          <p:nvPr>
            <p:ph type="sldImg"/>
          </p:nvPr>
        </p:nvSpPr>
        <p:spPr>
          <a:xfrm>
            <a:off x="931863" y="741363"/>
            <a:ext cx="4935537" cy="3702050"/>
          </a:xfrm>
          <a:ln/>
        </p:spPr>
      </p:sp>
      <p:sp>
        <p:nvSpPr>
          <p:cNvPr id="47108"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9877711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AE8AFE3-17D1-45EA-BE56-0864919F65F7}" type="slidenum">
              <a:rPr lang="en-GB"/>
              <a:pPr/>
              <a:t>37</a:t>
            </a:fld>
            <a:endParaRPr lang="en-GB"/>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6133503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45B667DC-6F9A-49B3-A8A3-1AF3CCE0D4AA}" type="slidenum">
              <a:rPr lang="en-GB"/>
              <a:pPr/>
              <a:t>43</a:t>
            </a:fld>
            <a:endParaRPr lang="en-GB"/>
          </a:p>
        </p:txBody>
      </p:sp>
      <p:sp>
        <p:nvSpPr>
          <p:cNvPr id="32771" name="Rectangle 2"/>
          <p:cNvSpPr>
            <a:spLocks noGrp="1" noRot="1" noChangeAspect="1" noChangeArrowheads="1" noTextEdit="1"/>
          </p:cNvSpPr>
          <p:nvPr>
            <p:ph type="sldImg"/>
          </p:nvPr>
        </p:nvSpPr>
        <p:spPr>
          <a:xfrm>
            <a:off x="931863" y="741363"/>
            <a:ext cx="4935537" cy="3702050"/>
          </a:xfrm>
          <a:ln/>
        </p:spPr>
      </p:sp>
      <p:sp>
        <p:nvSpPr>
          <p:cNvPr id="32772"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8753665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A1B6AF7-0A4B-4B5B-B782-5FA346F33AD4}" type="slidenum">
              <a:rPr lang="en-GB"/>
              <a:pPr/>
              <a:t>46</a:t>
            </a:fld>
            <a:endParaRPr lang="en-GB"/>
          </a:p>
        </p:txBody>
      </p:sp>
      <p:sp>
        <p:nvSpPr>
          <p:cNvPr id="1017858" name="Rectangle 2"/>
          <p:cNvSpPr>
            <a:spLocks noGrp="1" noRot="1" noChangeAspect="1" noChangeArrowheads="1" noTextEdit="1"/>
          </p:cNvSpPr>
          <p:nvPr>
            <p:ph type="sldImg"/>
          </p:nvPr>
        </p:nvSpPr>
        <p:spPr>
          <a:ln/>
        </p:spPr>
      </p:sp>
      <p:sp>
        <p:nvSpPr>
          <p:cNvPr id="1017859" name="Rectangle 3"/>
          <p:cNvSpPr>
            <a:spLocks noGrp="1" noChangeArrowheads="1"/>
          </p:cNvSpPr>
          <p:nvPr>
            <p:ph type="body" idx="1"/>
          </p:nvPr>
        </p:nvSpPr>
        <p:spPr/>
        <p:txBody>
          <a:bodyPr/>
          <a:lstStyle/>
          <a:p>
            <a:endParaRPr lang="en-GB"/>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A1B6AF7-0A4B-4B5B-B782-5FA346F33AD4}" type="slidenum">
              <a:rPr lang="en-GB"/>
              <a:pPr/>
              <a:t>48</a:t>
            </a:fld>
            <a:endParaRPr lang="en-GB"/>
          </a:p>
        </p:txBody>
      </p:sp>
      <p:sp>
        <p:nvSpPr>
          <p:cNvPr id="1017858" name="Rectangle 2"/>
          <p:cNvSpPr>
            <a:spLocks noGrp="1" noRot="1" noChangeAspect="1" noChangeArrowheads="1" noTextEdit="1"/>
          </p:cNvSpPr>
          <p:nvPr>
            <p:ph type="sldImg"/>
          </p:nvPr>
        </p:nvSpPr>
        <p:spPr>
          <a:ln/>
        </p:spPr>
      </p:sp>
      <p:sp>
        <p:nvSpPr>
          <p:cNvPr id="1017859" name="Rectangle 3"/>
          <p:cNvSpPr>
            <a:spLocks noGrp="1" noChangeArrowheads="1"/>
          </p:cNvSpPr>
          <p:nvPr>
            <p:ph type="body" idx="1"/>
          </p:nvPr>
        </p:nvSpPr>
        <p:spPr/>
        <p:txBody>
          <a:bodyPr/>
          <a:lstStyle/>
          <a:p>
            <a:endParaRPr lang="en-GB"/>
          </a:p>
        </p:txBody>
      </p:sp>
    </p:spTree>
    <p:extLst>
      <p:ext uri="{BB962C8B-B14F-4D97-AF65-F5344CB8AC3E}">
        <p14:creationId xmlns:p14="http://schemas.microsoft.com/office/powerpoint/2010/main" val="11415486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AE8AFE3-17D1-45EA-BE56-0864919F65F7}" type="slidenum">
              <a:rPr lang="en-GB"/>
              <a:pPr/>
              <a:t>50</a:t>
            </a:fld>
            <a:endParaRPr lang="en-GB"/>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3707192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6DCF9E58-4C92-4C71-BF02-669DAFB73847}" type="slidenum">
              <a:rPr lang="en-GB"/>
              <a:pPr/>
              <a:t>51</a:t>
            </a:fld>
            <a:endParaRPr lang="en-GB"/>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37796263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39E3D088-B433-4458-BFB3-90445CCC1FCB}" type="slidenum">
              <a:rPr lang="en-GB"/>
              <a:pPr/>
              <a:t>52</a:t>
            </a:fld>
            <a:endParaRPr lang="en-GB"/>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14239850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AE8AFE3-17D1-45EA-BE56-0864919F65F7}" type="slidenum">
              <a:rPr lang="en-GB"/>
              <a:pPr/>
              <a:t>3</a:t>
            </a:fld>
            <a:endParaRPr lang="en-GB"/>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42882896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p>
            <a:fld id="{8AA701DD-D37C-4418-93C2-BD931A0237D4}" type="slidenum">
              <a:rPr lang="en-GB"/>
              <a:pPr/>
              <a:t>53</a:t>
            </a:fld>
            <a:endParaRPr lang="en-GB"/>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39543473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9A02CFDF-E5BC-49E4-BED3-29502E4C2E5C}" type="slidenum">
              <a:rPr lang="en-GB"/>
              <a:pPr/>
              <a:t>54</a:t>
            </a:fld>
            <a:endParaRPr lang="en-GB"/>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34148062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AE8AFE3-17D1-45EA-BE56-0864919F65F7}" type="slidenum">
              <a:rPr lang="en-GB"/>
              <a:pPr/>
              <a:t>56</a:t>
            </a:fld>
            <a:endParaRPr lang="en-GB"/>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15625595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6DCF9E58-4C92-4C71-BF02-669DAFB73847}" type="slidenum">
              <a:rPr lang="en-GB"/>
              <a:pPr/>
              <a:t>57</a:t>
            </a:fld>
            <a:endParaRPr lang="en-GB"/>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14219224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6DCF9E58-4C92-4C71-BF02-669DAFB73847}" type="slidenum">
              <a:rPr lang="en-GB"/>
              <a:pPr/>
              <a:t>58</a:t>
            </a:fld>
            <a:endParaRPr lang="en-GB"/>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4655619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6DCF9E58-4C92-4C71-BF02-669DAFB73847}" type="slidenum">
              <a:rPr lang="en-GB"/>
              <a:pPr/>
              <a:t>60</a:t>
            </a:fld>
            <a:endParaRPr lang="en-GB"/>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13825000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6DCF9E58-4C92-4C71-BF02-669DAFB73847}" type="slidenum">
              <a:rPr lang="en-GB"/>
              <a:pPr/>
              <a:t>61</a:t>
            </a:fld>
            <a:endParaRPr lang="en-GB"/>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14536549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E12C33-58F8-4AB6-B5F1-C6841CCFD87A}" type="slidenum">
              <a:rPr lang="en-GB"/>
              <a:pPr/>
              <a:t>4</a:t>
            </a:fld>
            <a:endParaRPr lang="en-GB"/>
          </a:p>
        </p:txBody>
      </p:sp>
      <p:sp>
        <p:nvSpPr>
          <p:cNvPr id="306178" name="Rectangle 2"/>
          <p:cNvSpPr>
            <a:spLocks noGrp="1" noRot="1" noChangeAspect="1" noChangeArrowheads="1" noTextEdit="1"/>
          </p:cNvSpPr>
          <p:nvPr>
            <p:ph type="sldImg"/>
          </p:nvPr>
        </p:nvSpPr>
        <p:spPr>
          <a:xfrm>
            <a:off x="931863" y="741363"/>
            <a:ext cx="4935537" cy="3702050"/>
          </a:xfrm>
          <a:ln/>
        </p:spPr>
      </p:sp>
      <p:sp>
        <p:nvSpPr>
          <p:cNvPr id="306179" name="Rectangle 3"/>
          <p:cNvSpPr>
            <a:spLocks noGrp="1" noChangeArrowheads="1"/>
          </p:cNvSpPr>
          <p:nvPr>
            <p:ph type="body" idx="1"/>
          </p:nvPr>
        </p:nvSpPr>
        <p:spPr>
          <a:xfrm>
            <a:off x="906463" y="4691063"/>
            <a:ext cx="4984750" cy="4443412"/>
          </a:xfrm>
        </p:spPr>
        <p:txBody>
          <a:bodyPr/>
          <a:lstStyle/>
          <a:p>
            <a:endParaRPr lang="en-US"/>
          </a:p>
        </p:txBody>
      </p:sp>
    </p:spTree>
    <p:extLst>
      <p:ext uri="{BB962C8B-B14F-4D97-AF65-F5344CB8AC3E}">
        <p14:creationId xmlns:p14="http://schemas.microsoft.com/office/powerpoint/2010/main" val="2803543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p>
            <a:fld id="{B6510AEF-8F0E-45E1-8977-5177726B9164}" type="slidenum">
              <a:rPr lang="en-GB"/>
              <a:pPr/>
              <a:t>5</a:t>
            </a:fld>
            <a:endParaRPr lang="en-GB"/>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44915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45B667DC-6F9A-49B3-A8A3-1AF3CCE0D4AA}" type="slidenum">
              <a:rPr lang="en-GB"/>
              <a:pPr/>
              <a:t>7</a:t>
            </a:fld>
            <a:endParaRPr lang="en-GB"/>
          </a:p>
        </p:txBody>
      </p:sp>
      <p:sp>
        <p:nvSpPr>
          <p:cNvPr id="32771" name="Rectangle 2"/>
          <p:cNvSpPr>
            <a:spLocks noGrp="1" noRot="1" noChangeAspect="1" noChangeArrowheads="1" noTextEdit="1"/>
          </p:cNvSpPr>
          <p:nvPr>
            <p:ph type="sldImg"/>
          </p:nvPr>
        </p:nvSpPr>
        <p:spPr>
          <a:xfrm>
            <a:off x="931863" y="741363"/>
            <a:ext cx="4935537" cy="3702050"/>
          </a:xfrm>
          <a:ln/>
        </p:spPr>
      </p:sp>
      <p:sp>
        <p:nvSpPr>
          <p:cNvPr id="32772" name="Rectangle 3"/>
          <p:cNvSpPr>
            <a:spLocks noGrp="1" noChangeArrowheads="1"/>
          </p:cNvSpPr>
          <p:nvPr>
            <p:ph type="body" idx="1"/>
          </p:nvPr>
        </p:nvSpPr>
        <p:spPr>
          <a:xfrm>
            <a:off x="906463" y="4691063"/>
            <a:ext cx="4984750" cy="4443412"/>
          </a:xfrm>
          <a:noFill/>
          <a:ln/>
        </p:spPr>
        <p:txBody>
          <a:bodyPr/>
          <a:lstStyle/>
          <a:p>
            <a:pPr eaLnBrk="1" hangingPunct="1"/>
            <a:endParaRPr lang="en-US"/>
          </a:p>
        </p:txBody>
      </p:sp>
    </p:spTree>
    <p:extLst>
      <p:ext uri="{BB962C8B-B14F-4D97-AF65-F5344CB8AC3E}">
        <p14:creationId xmlns:p14="http://schemas.microsoft.com/office/powerpoint/2010/main" val="1377595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E98F0E50-C048-4EFA-B7B2-B8E0E068DC02}" type="slidenum">
              <a:rPr lang="en-GB"/>
              <a:pPr/>
              <a:t>8</a:t>
            </a:fld>
            <a:endParaRPr lang="en-GB"/>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4177179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p>
            <a:fld id="{2E567CE3-38ED-43C8-9593-144A0916D262}" type="slidenum">
              <a:rPr lang="en-GB"/>
              <a:pPr/>
              <a:t>9</a:t>
            </a:fld>
            <a:endParaRPr lang="en-GB"/>
          </a:p>
        </p:txBody>
      </p:sp>
      <p:sp>
        <p:nvSpPr>
          <p:cNvPr id="29699" name="Rectangle 2"/>
          <p:cNvSpPr>
            <a:spLocks noGrp="1" noRot="1" noChangeAspect="1" noChangeArrowheads="1" noTextEdit="1"/>
          </p:cNvSpPr>
          <p:nvPr>
            <p:ph type="sldImg"/>
          </p:nvPr>
        </p:nvSpPr>
        <p:spPr>
          <a:ln/>
        </p:spPr>
      </p:sp>
      <p:sp>
        <p:nvSpPr>
          <p:cNvPr id="29700"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25622139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p>
            <a:fld id="{2E567CE3-38ED-43C8-9593-144A0916D262}" type="slidenum">
              <a:rPr lang="en-GB"/>
              <a:pPr/>
              <a:t>12</a:t>
            </a:fld>
            <a:endParaRPr lang="en-GB"/>
          </a:p>
        </p:txBody>
      </p:sp>
      <p:sp>
        <p:nvSpPr>
          <p:cNvPr id="29699" name="Rectangle 2"/>
          <p:cNvSpPr>
            <a:spLocks noGrp="1" noRot="1" noChangeAspect="1" noChangeArrowheads="1" noTextEdit="1"/>
          </p:cNvSpPr>
          <p:nvPr>
            <p:ph type="sldImg"/>
          </p:nvPr>
        </p:nvSpPr>
        <p:spPr>
          <a:ln/>
        </p:spPr>
      </p:sp>
      <p:sp>
        <p:nvSpPr>
          <p:cNvPr id="29700"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31278490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2607E722-9A7F-471D-8922-64778507F94C}" type="slidenum">
              <a:rPr lang="en-GB"/>
              <a:pPr>
                <a:defRPr/>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22559178-02EC-40FC-A479-328CFD094145}" type="slidenum">
              <a:rPr lang="en-GB"/>
              <a:pPr>
                <a:defRPr/>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49D18D9E-0EC4-499D-B608-2161FADBF4BE}" type="slidenum">
              <a:rPr lang="en-GB"/>
              <a:pPr>
                <a:defRPr/>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0A01A950-E365-47C4-AC65-FA16BE3C72B6}" type="slidenum">
              <a:rPr lang="en-GB"/>
              <a:pPr>
                <a:defRPr/>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84393152-38FC-452C-84AF-848DCF8869E1}" type="slidenum">
              <a:rPr lang="en-GB"/>
              <a:pPr>
                <a:defRPr/>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C579DA60-4390-43D3-9455-A3DBEB65E74C}" type="slidenum">
              <a:rPr lang="en-GB"/>
              <a:pPr>
                <a:defRPr/>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GB"/>
          </a:p>
        </p:txBody>
      </p:sp>
      <p:sp>
        <p:nvSpPr>
          <p:cNvPr id="8" name="Rectangle 5"/>
          <p:cNvSpPr>
            <a:spLocks noGrp="1" noChangeArrowheads="1"/>
          </p:cNvSpPr>
          <p:nvPr>
            <p:ph type="ftr" sz="quarter" idx="11"/>
          </p:nvPr>
        </p:nvSpPr>
        <p:spPr>
          <a:ln/>
        </p:spPr>
        <p:txBody>
          <a:bodyPr/>
          <a:lstStyle>
            <a:lvl1pPr>
              <a:defRPr/>
            </a:lvl1pPr>
          </a:lstStyle>
          <a:p>
            <a:pPr>
              <a:defRPr/>
            </a:pPr>
            <a:endParaRPr lang="en-GB"/>
          </a:p>
        </p:txBody>
      </p:sp>
      <p:sp>
        <p:nvSpPr>
          <p:cNvPr id="9" name="Rectangle 6"/>
          <p:cNvSpPr>
            <a:spLocks noGrp="1" noChangeArrowheads="1"/>
          </p:cNvSpPr>
          <p:nvPr>
            <p:ph type="sldNum" sz="quarter" idx="12"/>
          </p:nvPr>
        </p:nvSpPr>
        <p:spPr>
          <a:ln/>
        </p:spPr>
        <p:txBody>
          <a:bodyPr/>
          <a:lstStyle>
            <a:lvl1pPr>
              <a:defRPr/>
            </a:lvl1pPr>
          </a:lstStyle>
          <a:p>
            <a:pPr>
              <a:defRPr/>
            </a:pPr>
            <a:fld id="{1A1F86C7-33A3-40D9-8BAB-F3D12CB5135D}" type="slidenum">
              <a:rPr lang="en-GB"/>
              <a:pPr>
                <a:defRPr/>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GB"/>
          </a:p>
        </p:txBody>
      </p:sp>
      <p:sp>
        <p:nvSpPr>
          <p:cNvPr id="4" name="Rectangle 5"/>
          <p:cNvSpPr>
            <a:spLocks noGrp="1" noChangeArrowheads="1"/>
          </p:cNvSpPr>
          <p:nvPr>
            <p:ph type="ftr" sz="quarter" idx="11"/>
          </p:nvPr>
        </p:nvSpPr>
        <p:spPr>
          <a:ln/>
        </p:spPr>
        <p:txBody>
          <a:bodyPr/>
          <a:lstStyle>
            <a:lvl1pPr>
              <a:defRPr/>
            </a:lvl1pPr>
          </a:lstStyle>
          <a:p>
            <a:pPr>
              <a:defRPr/>
            </a:pPr>
            <a:endParaRPr lang="en-GB"/>
          </a:p>
        </p:txBody>
      </p:sp>
      <p:sp>
        <p:nvSpPr>
          <p:cNvPr id="5" name="Rectangle 6"/>
          <p:cNvSpPr>
            <a:spLocks noGrp="1" noChangeArrowheads="1"/>
          </p:cNvSpPr>
          <p:nvPr>
            <p:ph type="sldNum" sz="quarter" idx="12"/>
          </p:nvPr>
        </p:nvSpPr>
        <p:spPr>
          <a:ln/>
        </p:spPr>
        <p:txBody>
          <a:bodyPr/>
          <a:lstStyle>
            <a:lvl1pPr>
              <a:defRPr/>
            </a:lvl1pPr>
          </a:lstStyle>
          <a:p>
            <a:pPr>
              <a:defRPr/>
            </a:pPr>
            <a:fld id="{7094B48B-4738-4922-8597-773BF0ABBE90}" type="slidenum">
              <a:rPr lang="en-GB"/>
              <a:pPr>
                <a:defRPr/>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GB"/>
          </a:p>
        </p:txBody>
      </p:sp>
      <p:sp>
        <p:nvSpPr>
          <p:cNvPr id="3" name="Rectangle 5"/>
          <p:cNvSpPr>
            <a:spLocks noGrp="1" noChangeArrowheads="1"/>
          </p:cNvSpPr>
          <p:nvPr>
            <p:ph type="ftr" sz="quarter" idx="11"/>
          </p:nvPr>
        </p:nvSpPr>
        <p:spPr>
          <a:ln/>
        </p:spPr>
        <p:txBody>
          <a:bodyPr/>
          <a:lstStyle>
            <a:lvl1pPr>
              <a:defRPr/>
            </a:lvl1pPr>
          </a:lstStyle>
          <a:p>
            <a:pPr>
              <a:defRPr/>
            </a:pPr>
            <a:endParaRPr lang="en-GB"/>
          </a:p>
        </p:txBody>
      </p:sp>
      <p:sp>
        <p:nvSpPr>
          <p:cNvPr id="4" name="Rectangle 6"/>
          <p:cNvSpPr>
            <a:spLocks noGrp="1" noChangeArrowheads="1"/>
          </p:cNvSpPr>
          <p:nvPr>
            <p:ph type="sldNum" sz="quarter" idx="12"/>
          </p:nvPr>
        </p:nvSpPr>
        <p:spPr>
          <a:ln/>
        </p:spPr>
        <p:txBody>
          <a:bodyPr/>
          <a:lstStyle>
            <a:lvl1pPr>
              <a:defRPr/>
            </a:lvl1pPr>
          </a:lstStyle>
          <a:p>
            <a:pPr>
              <a:defRPr/>
            </a:pPr>
            <a:fld id="{B216D9D6-09ED-4812-9C3B-67430DAEB7BE}" type="slidenum">
              <a:rPr lang="en-GB"/>
              <a:pPr>
                <a:defRPr/>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2CE40963-80DC-4155-9189-D4197315854D}" type="slidenum">
              <a:rPr lang="en-GB"/>
              <a:pPr>
                <a:defRPr/>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EFCF9FFD-E0D3-41DC-92F4-1A7F900FCEE8}" type="slidenum">
              <a:rPr lang="en-GB"/>
              <a:pPr>
                <a:defRPr/>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a:t>Klicken Sie, um das Titelformat zu bearbeiten</a:t>
            </a:r>
          </a:p>
        </p:txBody>
      </p:sp>
      <p:sp>
        <p:nvSpPr>
          <p:cNvPr id="614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GB"/>
              <a:t>Klicken Sie, um die Formate des Vorlagentextes zu bearbeiten</a:t>
            </a:r>
          </a:p>
          <a:p>
            <a:pPr lvl="1"/>
            <a:r>
              <a:rPr lang="en-GB"/>
              <a:t>Zweite Ebene</a:t>
            </a:r>
          </a:p>
          <a:p>
            <a:pPr lvl="2"/>
            <a:r>
              <a:rPr lang="en-GB"/>
              <a:t>Dritte Ebene</a:t>
            </a:r>
          </a:p>
          <a:p>
            <a:pPr lvl="3"/>
            <a:r>
              <a:rPr lang="en-GB"/>
              <a:t>Vierte Ebene</a:t>
            </a:r>
          </a:p>
          <a:p>
            <a:pPr lvl="4"/>
            <a:r>
              <a:rPr lang="en-GB"/>
              <a:t>Fünfte Ebene</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lvl1pPr>
          </a:lstStyle>
          <a:p>
            <a:pPr>
              <a:defRPr/>
            </a:pPr>
            <a:endParaRPr lang="en-GB"/>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smtClean="0"/>
            </a:lvl1pPr>
          </a:lstStyle>
          <a:p>
            <a:pPr>
              <a:defRPr/>
            </a:pPr>
            <a:endParaRPr lang="en-GB"/>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lvl1pPr>
          </a:lstStyle>
          <a:p>
            <a:pPr>
              <a:defRPr/>
            </a:pPr>
            <a:fld id="{62701A53-80DB-4637-8399-9A7B942B7F56}" type="slidenum">
              <a:rPr lang="en-GB"/>
              <a:pPr>
                <a:defRPr/>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fontAlgn="base">
        <a:spcBef>
          <a:spcPct val="0"/>
        </a:spcBef>
        <a:spcAft>
          <a:spcPct val="0"/>
        </a:spcAft>
        <a:defRPr sz="4400">
          <a:solidFill>
            <a:schemeClr val="tx2"/>
          </a:solidFill>
          <a:latin typeface="Times New Roman" pitchFamily="18" charset="0"/>
        </a:defRPr>
      </a:lvl6pPr>
      <a:lvl7pPr marL="914400" algn="ctr" rtl="0" fontAlgn="base">
        <a:spcBef>
          <a:spcPct val="0"/>
        </a:spcBef>
        <a:spcAft>
          <a:spcPct val="0"/>
        </a:spcAft>
        <a:defRPr sz="4400">
          <a:solidFill>
            <a:schemeClr val="tx2"/>
          </a:solidFill>
          <a:latin typeface="Times New Roman" pitchFamily="18" charset="0"/>
        </a:defRPr>
      </a:lvl7pPr>
      <a:lvl8pPr marL="1371600" algn="ctr" rtl="0" fontAlgn="base">
        <a:spcBef>
          <a:spcPct val="0"/>
        </a:spcBef>
        <a:spcAft>
          <a:spcPct val="0"/>
        </a:spcAft>
        <a:defRPr sz="4400">
          <a:solidFill>
            <a:schemeClr val="tx2"/>
          </a:solidFill>
          <a:latin typeface="Times New Roman" pitchFamily="18" charset="0"/>
        </a:defRPr>
      </a:lvl8pPr>
      <a:lvl9pPr marL="1828800" algn="ctr" rtl="0" fontAlgn="base">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emf"/><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21.jpeg"/><Relationship Id="rId7" Type="http://schemas.openxmlformats.org/officeDocument/2006/relationships/image" Target="../media/image25.jpeg"/><Relationship Id="rId2" Type="http://schemas.openxmlformats.org/officeDocument/2006/relationships/image" Target="../media/image20.jpeg"/><Relationship Id="rId1" Type="http://schemas.openxmlformats.org/officeDocument/2006/relationships/slideLayout" Target="../slideLayouts/slideLayout7.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jpeg"/></Relationships>
</file>

<file path=ppt/slides/_rels/slide4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7.xml"/><Relationship Id="rId6" Type="http://schemas.openxmlformats.org/officeDocument/2006/relationships/image" Target="../media/image31.jpeg"/><Relationship Id="rId5" Type="http://schemas.openxmlformats.org/officeDocument/2006/relationships/image" Target="../media/image30.png"/><Relationship Id="rId4" Type="http://schemas.openxmlformats.org/officeDocument/2006/relationships/image" Target="../media/image29.jpe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5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38.emf"/></Relationships>
</file>

<file path=ppt/slides/_rels/slide5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685800" y="152400"/>
            <a:ext cx="7772400" cy="1143000"/>
          </a:xfrm>
        </p:spPr>
        <p:txBody>
          <a:bodyPr/>
          <a:lstStyle/>
          <a:p>
            <a:pPr eaLnBrk="1" hangingPunct="1"/>
            <a:r>
              <a:rPr lang="de-DE" sz="4000" dirty="0">
                <a:latin typeface="Candara" panose="020E0502030303020204" pitchFamily="34" charset="0"/>
              </a:rPr>
              <a:t>Economic impacts</a:t>
            </a:r>
            <a:endParaRPr lang="en-GB" sz="4000" dirty="0">
              <a:latin typeface="Candara" panose="020E0502030303020204" pitchFamily="34" charset="0"/>
            </a:endParaRPr>
          </a:p>
        </p:txBody>
      </p:sp>
      <p:sp>
        <p:nvSpPr>
          <p:cNvPr id="7171" name="Rectangle 3"/>
          <p:cNvSpPr>
            <a:spLocks noGrp="1" noChangeArrowheads="1"/>
          </p:cNvSpPr>
          <p:nvPr>
            <p:ph type="body" idx="1"/>
          </p:nvPr>
        </p:nvSpPr>
        <p:spPr>
          <a:xfrm>
            <a:off x="685800" y="1447800"/>
            <a:ext cx="7772400" cy="4114800"/>
          </a:xfrm>
        </p:spPr>
        <p:txBody>
          <a:bodyPr/>
          <a:lstStyle/>
          <a:p>
            <a:r>
              <a:rPr lang="en-GB" sz="2800" dirty="0">
                <a:latin typeface="Candara" panose="020E0502030303020204" pitchFamily="34" charset="0"/>
              </a:rPr>
              <a:t>Methods for estimating total welfare impact</a:t>
            </a:r>
          </a:p>
          <a:p>
            <a:pPr lvl="1"/>
            <a:r>
              <a:rPr lang="en-GB" sz="2400" dirty="0">
                <a:latin typeface="Candara" panose="020E0502030303020204" pitchFamily="34" charset="0"/>
              </a:rPr>
              <a:t>Monetary valuation</a:t>
            </a:r>
          </a:p>
          <a:p>
            <a:pPr lvl="1"/>
            <a:r>
              <a:rPr lang="en-GB" sz="2400" dirty="0">
                <a:latin typeface="Candara" panose="020E0502030303020204" pitchFamily="34" charset="0"/>
              </a:rPr>
              <a:t>WTP v WTAC</a:t>
            </a:r>
          </a:p>
          <a:p>
            <a:pPr lvl="1"/>
            <a:r>
              <a:rPr lang="en-GB" sz="2400" dirty="0">
                <a:latin typeface="Candara" panose="020E0502030303020204" pitchFamily="34" charset="0"/>
              </a:rPr>
              <a:t>Benefit transfer</a:t>
            </a:r>
          </a:p>
          <a:p>
            <a:r>
              <a:rPr lang="en-GB" sz="2800" dirty="0">
                <a:latin typeface="Candara" panose="020E0502030303020204" pitchFamily="34" charset="0"/>
              </a:rPr>
              <a:t>Results and caveats</a:t>
            </a:r>
          </a:p>
          <a:p>
            <a:r>
              <a:rPr lang="en-GB" sz="2800" dirty="0">
                <a:latin typeface="Candara" panose="020E0502030303020204" pitchFamily="34" charset="0"/>
              </a:rPr>
              <a:t>Climate v weather</a:t>
            </a:r>
          </a:p>
          <a:p>
            <a:r>
              <a:rPr lang="en-GB" sz="2800" dirty="0">
                <a:latin typeface="Candara" panose="020E0502030303020204" pitchFamily="34" charset="0"/>
              </a:rPr>
              <a:t>Social cost of carbon</a:t>
            </a:r>
          </a:p>
          <a:p>
            <a:r>
              <a:rPr lang="en-GB" sz="2800" dirty="0">
                <a:latin typeface="Candara" panose="020E0502030303020204" pitchFamily="34" charset="0"/>
              </a:rPr>
              <a:t>Distribution of impacts</a:t>
            </a:r>
          </a:p>
          <a:p>
            <a:r>
              <a:rPr lang="en-GB" sz="2800" dirty="0">
                <a:latin typeface="Candara" panose="020E0502030303020204" pitchFamily="34" charset="0"/>
              </a:rPr>
              <a:t>Dynamic vulnerability</a:t>
            </a:r>
          </a:p>
          <a:p>
            <a:r>
              <a:rPr lang="en-GB" sz="2800" dirty="0">
                <a:latin typeface="Candara" panose="020E0502030303020204" pitchFamily="34" charset="0"/>
              </a:rPr>
              <a:t>Schelling conjecture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5" name="Picture 3"/>
          <p:cNvPicPr>
            <a:picLocks noChangeAspect="1" noChangeArrowheads="1"/>
          </p:cNvPicPr>
          <p:nvPr/>
        </p:nvPicPr>
        <p:blipFill>
          <a:blip r:embed="rId2" cstate="print"/>
          <a:srcRect/>
          <a:stretch>
            <a:fillRect/>
          </a:stretch>
        </p:blipFill>
        <p:spPr bwMode="auto">
          <a:xfrm>
            <a:off x="0" y="-1"/>
            <a:ext cx="9144000" cy="6659327"/>
          </a:xfrm>
          <a:prstGeom prst="rect">
            <a:avLst/>
          </a:prstGeom>
          <a:noFill/>
          <a:ln w="9525">
            <a:noFill/>
            <a:miter lim="800000"/>
            <a:headEnd/>
            <a:tailEnd/>
          </a:ln>
          <a:effectLst/>
        </p:spPr>
      </p:pic>
      <p:sp>
        <p:nvSpPr>
          <p:cNvPr id="2" name="TextBox 1">
            <a:extLst>
              <a:ext uri="{FF2B5EF4-FFF2-40B4-BE49-F238E27FC236}">
                <a16:creationId xmlns:a16="http://schemas.microsoft.com/office/drawing/2014/main" id="{71553DE2-C402-DA72-7870-139321A28D9A}"/>
              </a:ext>
            </a:extLst>
          </p:cNvPr>
          <p:cNvSpPr txBox="1"/>
          <p:nvPr/>
        </p:nvSpPr>
        <p:spPr>
          <a:xfrm>
            <a:off x="3813779" y="6459271"/>
            <a:ext cx="1516441" cy="400110"/>
          </a:xfrm>
          <a:prstGeom prst="rect">
            <a:avLst/>
          </a:prstGeom>
          <a:noFill/>
        </p:spPr>
        <p:txBody>
          <a:bodyPr wrap="none" rtlCol="0">
            <a:spAutoFit/>
          </a:bodyPr>
          <a:lstStyle/>
          <a:p>
            <a:r>
              <a:rPr lang="en-US" sz="2000" dirty="0">
                <a:latin typeface="Candara" panose="020E0502030303020204" pitchFamily="34" charset="0"/>
              </a:rPr>
              <a:t>WTAP / WTP</a:t>
            </a:r>
            <a:endParaRPr lang="en-GB" sz="2000" dirty="0">
              <a:latin typeface="Candara" panose="020E0502030303020204" pitchFamily="34" charset="0"/>
            </a:endParaRPr>
          </a:p>
        </p:txBody>
      </p:sp>
    </p:spTree>
    <p:extLst>
      <p:ext uri="{BB962C8B-B14F-4D97-AF65-F5344CB8AC3E}">
        <p14:creationId xmlns:p14="http://schemas.microsoft.com/office/powerpoint/2010/main" val="877133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685800" y="0"/>
            <a:ext cx="7772400" cy="1143000"/>
          </a:xfrm>
        </p:spPr>
        <p:txBody>
          <a:bodyPr/>
          <a:lstStyle/>
          <a:p>
            <a:r>
              <a:rPr lang="de-DE" sz="3600" dirty="0">
                <a:latin typeface="Candara" panose="020E0502030303020204" pitchFamily="34" charset="0"/>
              </a:rPr>
              <a:t>WTP and WTAC -2</a:t>
            </a:r>
            <a:endParaRPr lang="en-GB" sz="3600" dirty="0">
              <a:latin typeface="Candara" panose="020E0502030303020204" pitchFamily="34" charset="0"/>
            </a:endParaRPr>
          </a:p>
        </p:txBody>
      </p:sp>
      <p:sp>
        <p:nvSpPr>
          <p:cNvPr id="36867" name="Rectangle 3"/>
          <p:cNvSpPr>
            <a:spLocks noGrp="1" noChangeArrowheads="1"/>
          </p:cNvSpPr>
          <p:nvPr>
            <p:ph type="body" idx="1"/>
          </p:nvPr>
        </p:nvSpPr>
        <p:spPr>
          <a:xfrm>
            <a:off x="685800" y="1143000"/>
            <a:ext cx="7772400" cy="4114800"/>
          </a:xfrm>
        </p:spPr>
        <p:txBody>
          <a:bodyPr/>
          <a:lstStyle/>
          <a:p>
            <a:pPr eaLnBrk="1" hangingPunct="1">
              <a:lnSpc>
                <a:spcPct val="90000"/>
              </a:lnSpc>
            </a:pPr>
            <a:r>
              <a:rPr lang="de-DE" sz="2800" dirty="0">
                <a:latin typeface="Candara" panose="020E0502030303020204" pitchFamily="34" charset="0"/>
              </a:rPr>
              <a:t>Willingness to pay and willingness to accept </a:t>
            </a:r>
            <a:r>
              <a:rPr lang="en-GB" sz="2800" dirty="0">
                <a:latin typeface="Candara" panose="020E0502030303020204" pitchFamily="34" charset="0"/>
              </a:rPr>
              <a:t>compensation are different, because</a:t>
            </a:r>
          </a:p>
          <a:p>
            <a:pPr lvl="1">
              <a:lnSpc>
                <a:spcPct val="90000"/>
              </a:lnSpc>
            </a:pPr>
            <a:r>
              <a:rPr lang="en-GB" dirty="0">
                <a:latin typeface="Candara" panose="020E0502030303020204" pitchFamily="34" charset="0"/>
              </a:rPr>
              <a:t>the budget constraint is different</a:t>
            </a:r>
          </a:p>
          <a:p>
            <a:pPr lvl="1">
              <a:lnSpc>
                <a:spcPct val="90000"/>
              </a:lnSpc>
            </a:pPr>
            <a:r>
              <a:rPr lang="en-GB" dirty="0">
                <a:latin typeface="Candara" panose="020E0502030303020204" pitchFamily="34" charset="0"/>
              </a:rPr>
              <a:t>voluntary and involuntary risks are different</a:t>
            </a:r>
          </a:p>
          <a:p>
            <a:pPr lvl="1">
              <a:lnSpc>
                <a:spcPct val="90000"/>
              </a:lnSpc>
            </a:pPr>
            <a:r>
              <a:rPr lang="en-GB" dirty="0">
                <a:latin typeface="Candara" panose="020E0502030303020204" pitchFamily="34" charset="0"/>
              </a:rPr>
              <a:t>people attach value to the status quo</a:t>
            </a:r>
          </a:p>
          <a:p>
            <a:pPr>
              <a:lnSpc>
                <a:spcPct val="90000"/>
              </a:lnSpc>
            </a:pPr>
            <a:r>
              <a:rPr lang="en-GB" sz="2800" dirty="0">
                <a:latin typeface="Candara" panose="020E0502030303020204" pitchFamily="34" charset="0"/>
              </a:rPr>
              <a:t>Relevant for climate because</a:t>
            </a:r>
          </a:p>
          <a:p>
            <a:pPr lvl="1">
              <a:lnSpc>
                <a:spcPct val="90000"/>
              </a:lnSpc>
            </a:pPr>
            <a:r>
              <a:rPr lang="en-GB" dirty="0">
                <a:latin typeface="Candara" panose="020E0502030303020204" pitchFamily="34" charset="0"/>
              </a:rPr>
              <a:t>willingness to pay for a better climate for our children and grandchildren</a:t>
            </a:r>
          </a:p>
          <a:p>
            <a:pPr lvl="1">
              <a:lnSpc>
                <a:spcPct val="90000"/>
              </a:lnSpc>
            </a:pPr>
            <a:r>
              <a:rPr lang="en-GB" dirty="0">
                <a:latin typeface="Candara" panose="020E0502030303020204" pitchFamily="34" charset="0"/>
              </a:rPr>
              <a:t>Our children’s and grandchildren’s willingness to accept compensation for us imposing a worse climate on them</a:t>
            </a:r>
          </a:p>
        </p:txBody>
      </p:sp>
    </p:spTree>
    <p:extLst>
      <p:ext uri="{BB962C8B-B14F-4D97-AF65-F5344CB8AC3E}">
        <p14:creationId xmlns:p14="http://schemas.microsoft.com/office/powerpoint/2010/main" val="20392042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685800" y="152400"/>
            <a:ext cx="7772400" cy="838200"/>
          </a:xfrm>
        </p:spPr>
        <p:txBody>
          <a:bodyPr/>
          <a:lstStyle/>
          <a:p>
            <a:pPr eaLnBrk="1" hangingPunct="1"/>
            <a:r>
              <a:rPr lang="en-GB" sz="3200" dirty="0">
                <a:latin typeface="Candara" panose="020E0502030303020204" pitchFamily="34" charset="0"/>
              </a:rPr>
              <a:t>Benefit transfer</a:t>
            </a:r>
          </a:p>
        </p:txBody>
      </p:sp>
      <p:sp>
        <p:nvSpPr>
          <p:cNvPr id="11267" name="Rectangle 3"/>
          <p:cNvSpPr>
            <a:spLocks noGrp="1" noChangeArrowheads="1"/>
          </p:cNvSpPr>
          <p:nvPr>
            <p:ph type="body" idx="1"/>
          </p:nvPr>
        </p:nvSpPr>
        <p:spPr>
          <a:xfrm>
            <a:off x="609600" y="990600"/>
            <a:ext cx="7772400" cy="4114800"/>
          </a:xfrm>
        </p:spPr>
        <p:txBody>
          <a:bodyPr/>
          <a:lstStyle/>
          <a:p>
            <a:pPr eaLnBrk="1" hangingPunct="1">
              <a:lnSpc>
                <a:spcPct val="90000"/>
              </a:lnSpc>
            </a:pPr>
            <a:r>
              <a:rPr lang="de-DE" sz="2800" dirty="0">
                <a:latin typeface="Candara" panose="020E0502030303020204" pitchFamily="34" charset="0"/>
              </a:rPr>
              <a:t>Valuation is difficult and expensive</a:t>
            </a:r>
          </a:p>
          <a:p>
            <a:pPr eaLnBrk="1" hangingPunct="1">
              <a:lnSpc>
                <a:spcPct val="90000"/>
              </a:lnSpc>
            </a:pPr>
            <a:r>
              <a:rPr lang="de-DE" sz="2800" dirty="0">
                <a:latin typeface="Candara" panose="020E0502030303020204" pitchFamily="34" charset="0"/>
              </a:rPr>
              <a:t>Therefore, estimated values are extrapolated (benefit transfer) from one place to the next and from one case to the next</a:t>
            </a:r>
          </a:p>
          <a:p>
            <a:pPr eaLnBrk="1" hangingPunct="1">
              <a:lnSpc>
                <a:spcPct val="90000"/>
              </a:lnSpc>
            </a:pPr>
            <a:r>
              <a:rPr lang="de-DE" sz="2800" dirty="0">
                <a:latin typeface="Candara" panose="020E0502030303020204" pitchFamily="34" charset="0"/>
              </a:rPr>
              <a:t>As values are highly context-specific, this introduces all sorts of uncertainties, which are not well-understood</a:t>
            </a:r>
            <a:endParaRPr lang="en-GB" sz="2800" dirty="0">
              <a:latin typeface="Candara" panose="020E0502030303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8" name="Picture 2"/>
          <p:cNvPicPr>
            <a:picLocks noChangeAspect="1" noChangeArrowheads="1"/>
          </p:cNvPicPr>
          <p:nvPr/>
        </p:nvPicPr>
        <p:blipFill>
          <a:blip r:embed="rId2" cstate="print"/>
          <a:srcRect/>
          <a:stretch>
            <a:fillRect/>
          </a:stretch>
        </p:blipFill>
        <p:spPr bwMode="auto">
          <a:xfrm>
            <a:off x="1" y="0"/>
            <a:ext cx="9144000" cy="5754965"/>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609600" y="0"/>
          <a:ext cx="7543800" cy="6858000"/>
        </p:xfrm>
        <a:graphic>
          <a:graphicData uri="http://schemas.openxmlformats.org/drawingml/2006/table">
            <a:tbl>
              <a:tblPr firstRow="1" bandRow="1">
                <a:tableStyleId>{5C22544A-7EE6-4342-B048-85BDC9FD1C3A}</a:tableStyleId>
              </a:tblPr>
              <a:tblGrid>
                <a:gridCol w="5029200">
                  <a:extLst>
                    <a:ext uri="{9D8B030D-6E8A-4147-A177-3AD203B41FA5}">
                      <a16:colId xmlns:a16="http://schemas.microsoft.com/office/drawing/2014/main" val="20000"/>
                    </a:ext>
                  </a:extLst>
                </a:gridCol>
                <a:gridCol w="2514600">
                  <a:extLst>
                    <a:ext uri="{9D8B030D-6E8A-4147-A177-3AD203B41FA5}">
                      <a16:colId xmlns:a16="http://schemas.microsoft.com/office/drawing/2014/main" val="20001"/>
                    </a:ext>
                  </a:extLst>
                </a:gridCol>
              </a:tblGrid>
              <a:tr h="370840">
                <a:tc>
                  <a:txBody>
                    <a:bodyPr/>
                    <a:lstStyle/>
                    <a:p>
                      <a:r>
                        <a:rPr lang="en-US" sz="2400" dirty="0">
                          <a:latin typeface="Candara" panose="020E0502030303020204" pitchFamily="34" charset="0"/>
                        </a:rPr>
                        <a:t>Area</a:t>
                      </a:r>
                    </a:p>
                  </a:txBody>
                  <a:tcPr/>
                </a:tc>
                <a:tc>
                  <a:txBody>
                    <a:bodyPr/>
                    <a:lstStyle/>
                    <a:p>
                      <a:r>
                        <a:rPr lang="en-US" sz="2400" dirty="0">
                          <a:latin typeface="Candara" panose="020E0502030303020204" pitchFamily="34" charset="0"/>
                        </a:rPr>
                        <a:t>Error</a:t>
                      </a:r>
                      <a:r>
                        <a:rPr lang="en-US" sz="2400" baseline="0" dirty="0">
                          <a:latin typeface="Candara" panose="020E0502030303020204" pitchFamily="34" charset="0"/>
                        </a:rPr>
                        <a:t> (%)</a:t>
                      </a:r>
                      <a:endParaRPr lang="en-US" sz="2400" dirty="0">
                        <a:latin typeface="Candara" panose="020E0502030303020204" pitchFamily="34" charset="0"/>
                      </a:endParaRPr>
                    </a:p>
                  </a:txBody>
                  <a:tcPr/>
                </a:tc>
                <a:extLst>
                  <a:ext uri="{0D108BD9-81ED-4DB2-BD59-A6C34878D82A}">
                    <a16:rowId xmlns:a16="http://schemas.microsoft.com/office/drawing/2014/main" val="10000"/>
                  </a:ext>
                </a:extLst>
              </a:tr>
              <a:tr h="370840">
                <a:tc>
                  <a:txBody>
                    <a:bodyPr/>
                    <a:lstStyle/>
                    <a:p>
                      <a:r>
                        <a:rPr lang="en-US" sz="2400" dirty="0">
                          <a:latin typeface="Candara" panose="020E0502030303020204" pitchFamily="34" charset="0"/>
                        </a:rPr>
                        <a:t>Sport fishing</a:t>
                      </a:r>
                    </a:p>
                  </a:txBody>
                  <a:tcPr/>
                </a:tc>
                <a:tc>
                  <a:txBody>
                    <a:bodyPr/>
                    <a:lstStyle/>
                    <a:p>
                      <a:pPr algn="r"/>
                      <a:r>
                        <a:rPr lang="en-US" sz="2400" dirty="0">
                          <a:latin typeface="Candara" panose="020E0502030303020204" pitchFamily="34" charset="0"/>
                        </a:rPr>
                        <a:t>5-40</a:t>
                      </a:r>
                    </a:p>
                  </a:txBody>
                  <a:tcPr/>
                </a:tc>
                <a:extLst>
                  <a:ext uri="{0D108BD9-81ED-4DB2-BD59-A6C34878D82A}">
                    <a16:rowId xmlns:a16="http://schemas.microsoft.com/office/drawing/2014/main" val="10001"/>
                  </a:ext>
                </a:extLst>
              </a:tr>
              <a:tr h="370840">
                <a:tc>
                  <a:txBody>
                    <a:bodyPr/>
                    <a:lstStyle/>
                    <a:p>
                      <a:endParaRPr lang="en-US" sz="2400" dirty="0">
                        <a:latin typeface="Candara" panose="020E0502030303020204" pitchFamily="34" charset="0"/>
                      </a:endParaRPr>
                    </a:p>
                  </a:txBody>
                  <a:tcPr/>
                </a:tc>
                <a:tc>
                  <a:txBody>
                    <a:bodyPr/>
                    <a:lstStyle/>
                    <a:p>
                      <a:pPr algn="r"/>
                      <a:r>
                        <a:rPr lang="en-US" sz="2400" dirty="0">
                          <a:latin typeface="Candara" panose="020E0502030303020204" pitchFamily="34" charset="0"/>
                        </a:rPr>
                        <a:t>5-15</a:t>
                      </a:r>
                    </a:p>
                  </a:txBody>
                  <a:tcPr/>
                </a:tc>
                <a:extLst>
                  <a:ext uri="{0D108BD9-81ED-4DB2-BD59-A6C34878D82A}">
                    <a16:rowId xmlns:a16="http://schemas.microsoft.com/office/drawing/2014/main" val="10002"/>
                  </a:ext>
                </a:extLst>
              </a:tr>
              <a:tr h="370840">
                <a:tc>
                  <a:txBody>
                    <a:bodyPr/>
                    <a:lstStyle/>
                    <a:p>
                      <a:r>
                        <a:rPr lang="en-US" sz="2400" dirty="0">
                          <a:latin typeface="Candara" panose="020E0502030303020204" pitchFamily="34" charset="0"/>
                        </a:rPr>
                        <a:t>Water quality improvements</a:t>
                      </a:r>
                    </a:p>
                  </a:txBody>
                  <a:tcPr/>
                </a:tc>
                <a:tc>
                  <a:txBody>
                    <a:bodyPr/>
                    <a:lstStyle/>
                    <a:p>
                      <a:pPr algn="r"/>
                      <a:r>
                        <a:rPr lang="en-US" sz="2400" dirty="0">
                          <a:latin typeface="Candara" panose="020E0502030303020204" pitchFamily="34" charset="0"/>
                        </a:rPr>
                        <a:t>4-34</a:t>
                      </a:r>
                    </a:p>
                  </a:txBody>
                  <a:tcPr/>
                </a:tc>
                <a:extLst>
                  <a:ext uri="{0D108BD9-81ED-4DB2-BD59-A6C34878D82A}">
                    <a16:rowId xmlns:a16="http://schemas.microsoft.com/office/drawing/2014/main" val="10003"/>
                  </a:ext>
                </a:extLst>
              </a:tr>
              <a:tr h="370840">
                <a:tc>
                  <a:txBody>
                    <a:bodyPr/>
                    <a:lstStyle/>
                    <a:p>
                      <a:endParaRPr lang="en-US" sz="2400" dirty="0">
                        <a:latin typeface="Candara" panose="020E0502030303020204" pitchFamily="34" charset="0"/>
                      </a:endParaRPr>
                    </a:p>
                  </a:txBody>
                  <a:tcPr/>
                </a:tc>
                <a:tc>
                  <a:txBody>
                    <a:bodyPr/>
                    <a:lstStyle/>
                    <a:p>
                      <a:pPr algn="r"/>
                      <a:r>
                        <a:rPr lang="en-US" sz="2400" dirty="0">
                          <a:latin typeface="Candara" panose="020E0502030303020204" pitchFamily="34" charset="0"/>
                        </a:rPr>
                        <a:t>1-75</a:t>
                      </a:r>
                    </a:p>
                  </a:txBody>
                  <a:tcPr/>
                </a:tc>
                <a:extLst>
                  <a:ext uri="{0D108BD9-81ED-4DB2-BD59-A6C34878D82A}">
                    <a16:rowId xmlns:a16="http://schemas.microsoft.com/office/drawing/2014/main" val="10004"/>
                  </a:ext>
                </a:extLst>
              </a:tr>
              <a:tr h="370840">
                <a:tc>
                  <a:txBody>
                    <a:bodyPr/>
                    <a:lstStyle/>
                    <a:p>
                      <a:r>
                        <a:rPr lang="en-US" sz="2400" dirty="0">
                          <a:latin typeface="Candara" panose="020E0502030303020204" pitchFamily="34" charset="0"/>
                        </a:rPr>
                        <a:t>Water-based</a:t>
                      </a:r>
                      <a:r>
                        <a:rPr lang="en-US" sz="2400" baseline="0" dirty="0">
                          <a:latin typeface="Candara" panose="020E0502030303020204" pitchFamily="34" charset="0"/>
                        </a:rPr>
                        <a:t> recreation</a:t>
                      </a:r>
                      <a:endParaRPr lang="en-US" sz="2400" dirty="0">
                        <a:latin typeface="Candara" panose="020E0502030303020204" pitchFamily="34" charset="0"/>
                      </a:endParaRPr>
                    </a:p>
                  </a:txBody>
                  <a:tcPr/>
                </a:tc>
                <a:tc>
                  <a:txBody>
                    <a:bodyPr/>
                    <a:lstStyle/>
                    <a:p>
                      <a:pPr algn="r"/>
                      <a:r>
                        <a:rPr lang="en-US" sz="2400" dirty="0">
                          <a:latin typeface="Candara" panose="020E0502030303020204" pitchFamily="34" charset="0"/>
                        </a:rPr>
                        <a:t>-</a:t>
                      </a:r>
                    </a:p>
                  </a:txBody>
                  <a:tcPr/>
                </a:tc>
                <a:extLst>
                  <a:ext uri="{0D108BD9-81ED-4DB2-BD59-A6C34878D82A}">
                    <a16:rowId xmlns:a16="http://schemas.microsoft.com/office/drawing/2014/main" val="10005"/>
                  </a:ext>
                </a:extLst>
              </a:tr>
              <a:tr h="370840">
                <a:tc>
                  <a:txBody>
                    <a:bodyPr/>
                    <a:lstStyle/>
                    <a:p>
                      <a:endParaRPr lang="en-US" sz="2400" dirty="0">
                        <a:latin typeface="Candara" panose="020E0502030303020204" pitchFamily="34" charset="0"/>
                      </a:endParaRPr>
                    </a:p>
                  </a:txBody>
                  <a:tcPr/>
                </a:tc>
                <a:tc>
                  <a:txBody>
                    <a:bodyPr/>
                    <a:lstStyle/>
                    <a:p>
                      <a:pPr algn="r"/>
                      <a:r>
                        <a:rPr lang="en-US" sz="2400" dirty="0">
                          <a:latin typeface="Candara" panose="020E0502030303020204" pitchFamily="34" charset="0"/>
                        </a:rPr>
                        <a:t>1-475</a:t>
                      </a:r>
                    </a:p>
                  </a:txBody>
                  <a:tcPr/>
                </a:tc>
                <a:extLst>
                  <a:ext uri="{0D108BD9-81ED-4DB2-BD59-A6C34878D82A}">
                    <a16:rowId xmlns:a16="http://schemas.microsoft.com/office/drawing/2014/main" val="10006"/>
                  </a:ext>
                </a:extLst>
              </a:tr>
              <a:tr h="370840">
                <a:tc>
                  <a:txBody>
                    <a:bodyPr/>
                    <a:lstStyle/>
                    <a:p>
                      <a:r>
                        <a:rPr lang="en-US" sz="2400" dirty="0">
                          <a:latin typeface="Candara" panose="020E0502030303020204" pitchFamily="34" charset="0"/>
                        </a:rPr>
                        <a:t>Water quality improvements</a:t>
                      </a:r>
                    </a:p>
                  </a:txBody>
                  <a:tcPr/>
                </a:tc>
                <a:tc>
                  <a:txBody>
                    <a:bodyPr/>
                    <a:lstStyle/>
                    <a:p>
                      <a:pPr algn="r"/>
                      <a:r>
                        <a:rPr lang="en-US" sz="2400" dirty="0">
                          <a:latin typeface="Candara" panose="020E0502030303020204" pitchFamily="34" charset="0"/>
                        </a:rPr>
                        <a:t>25-45</a:t>
                      </a:r>
                    </a:p>
                  </a:txBody>
                  <a:tcPr/>
                </a:tc>
                <a:extLst>
                  <a:ext uri="{0D108BD9-81ED-4DB2-BD59-A6C34878D82A}">
                    <a16:rowId xmlns:a16="http://schemas.microsoft.com/office/drawing/2014/main" val="10007"/>
                  </a:ext>
                </a:extLst>
              </a:tr>
              <a:tr h="370840">
                <a:tc>
                  <a:txBody>
                    <a:bodyPr/>
                    <a:lstStyle/>
                    <a:p>
                      <a:endParaRPr lang="en-US" sz="2400" dirty="0">
                        <a:latin typeface="Candara" panose="020E0502030303020204" pitchFamily="34" charset="0"/>
                      </a:endParaRPr>
                    </a:p>
                  </a:txBody>
                  <a:tcPr/>
                </a:tc>
                <a:tc>
                  <a:txBody>
                    <a:bodyPr/>
                    <a:lstStyle/>
                    <a:p>
                      <a:pPr algn="r"/>
                      <a:r>
                        <a:rPr lang="en-US" sz="2400" dirty="0">
                          <a:latin typeface="Candara" panose="020E0502030303020204" pitchFamily="34" charset="0"/>
                        </a:rPr>
                        <a:t>18-41</a:t>
                      </a:r>
                    </a:p>
                  </a:txBody>
                  <a:tcPr/>
                </a:tc>
                <a:extLst>
                  <a:ext uri="{0D108BD9-81ED-4DB2-BD59-A6C34878D82A}">
                    <a16:rowId xmlns:a16="http://schemas.microsoft.com/office/drawing/2014/main" val="10008"/>
                  </a:ext>
                </a:extLst>
              </a:tr>
              <a:tr h="370840">
                <a:tc>
                  <a:txBody>
                    <a:bodyPr/>
                    <a:lstStyle/>
                    <a:p>
                      <a:r>
                        <a:rPr lang="en-US" sz="2400" dirty="0">
                          <a:latin typeface="Candara" panose="020E0502030303020204" pitchFamily="34" charset="0"/>
                        </a:rPr>
                        <a:t>Saltwater</a:t>
                      </a:r>
                      <a:r>
                        <a:rPr lang="en-US" sz="2400" baseline="0" dirty="0">
                          <a:latin typeface="Candara" panose="020E0502030303020204" pitchFamily="34" charset="0"/>
                        </a:rPr>
                        <a:t> fishing</a:t>
                      </a:r>
                      <a:endParaRPr lang="en-US" sz="2400" dirty="0">
                        <a:latin typeface="Candara" panose="020E0502030303020204" pitchFamily="34" charset="0"/>
                      </a:endParaRPr>
                    </a:p>
                  </a:txBody>
                  <a:tcPr/>
                </a:tc>
                <a:tc>
                  <a:txBody>
                    <a:bodyPr/>
                    <a:lstStyle/>
                    <a:p>
                      <a:pPr algn="r"/>
                      <a:r>
                        <a:rPr lang="en-US" sz="2400" dirty="0">
                          <a:latin typeface="Candara" panose="020E0502030303020204" pitchFamily="34" charset="0"/>
                        </a:rPr>
                        <a:t>1-34</a:t>
                      </a:r>
                    </a:p>
                  </a:txBody>
                  <a:tcPr/>
                </a:tc>
                <a:extLst>
                  <a:ext uri="{0D108BD9-81ED-4DB2-BD59-A6C34878D82A}">
                    <a16:rowId xmlns:a16="http://schemas.microsoft.com/office/drawing/2014/main" val="10009"/>
                  </a:ext>
                </a:extLst>
              </a:tr>
              <a:tr h="370840">
                <a:tc>
                  <a:txBody>
                    <a:bodyPr/>
                    <a:lstStyle/>
                    <a:p>
                      <a:endParaRPr lang="en-US" sz="2400" dirty="0">
                        <a:latin typeface="Candara" panose="020E0502030303020204" pitchFamily="34" charset="0"/>
                      </a:endParaRPr>
                    </a:p>
                  </a:txBody>
                  <a:tcPr/>
                </a:tc>
                <a:tc>
                  <a:txBody>
                    <a:bodyPr/>
                    <a:lstStyle/>
                    <a:p>
                      <a:pPr algn="r"/>
                      <a:r>
                        <a:rPr lang="en-US" sz="2400" dirty="0">
                          <a:latin typeface="Candara" panose="020E0502030303020204" pitchFamily="34" charset="0"/>
                        </a:rPr>
                        <a:t>-</a:t>
                      </a:r>
                    </a:p>
                  </a:txBody>
                  <a:tcPr/>
                </a:tc>
                <a:extLst>
                  <a:ext uri="{0D108BD9-81ED-4DB2-BD59-A6C34878D82A}">
                    <a16:rowId xmlns:a16="http://schemas.microsoft.com/office/drawing/2014/main" val="10010"/>
                  </a:ext>
                </a:extLst>
              </a:tr>
              <a:tr h="370840">
                <a:tc>
                  <a:txBody>
                    <a:bodyPr/>
                    <a:lstStyle/>
                    <a:p>
                      <a:r>
                        <a:rPr lang="en-US" sz="2400" dirty="0">
                          <a:latin typeface="Candara" panose="020E0502030303020204" pitchFamily="34" charset="0"/>
                        </a:rPr>
                        <a:t>White water rafting</a:t>
                      </a:r>
                    </a:p>
                  </a:txBody>
                  <a:tcPr/>
                </a:tc>
                <a:tc>
                  <a:txBody>
                    <a:bodyPr/>
                    <a:lstStyle/>
                    <a:p>
                      <a:pPr algn="r"/>
                      <a:r>
                        <a:rPr lang="en-US" sz="2400" dirty="0">
                          <a:latin typeface="Candara" panose="020E0502030303020204" pitchFamily="34" charset="0"/>
                        </a:rPr>
                        <a:t>24-56</a:t>
                      </a:r>
                    </a:p>
                  </a:txBody>
                  <a:tcPr/>
                </a:tc>
                <a:extLst>
                  <a:ext uri="{0D108BD9-81ED-4DB2-BD59-A6C34878D82A}">
                    <a16:rowId xmlns:a16="http://schemas.microsoft.com/office/drawing/2014/main" val="10011"/>
                  </a:ext>
                </a:extLst>
              </a:tr>
              <a:tr h="370840">
                <a:tc>
                  <a:txBody>
                    <a:bodyPr/>
                    <a:lstStyle/>
                    <a:p>
                      <a:endParaRPr lang="en-US" sz="2400" dirty="0">
                        <a:latin typeface="Candara" panose="020E0502030303020204" pitchFamily="34" charset="0"/>
                      </a:endParaRPr>
                    </a:p>
                  </a:txBody>
                  <a:tcPr/>
                </a:tc>
                <a:tc>
                  <a:txBody>
                    <a:bodyPr/>
                    <a:lstStyle/>
                    <a:p>
                      <a:pPr algn="r"/>
                      <a:r>
                        <a:rPr lang="en-US" sz="2400" dirty="0">
                          <a:latin typeface="Candara" panose="020E0502030303020204" pitchFamily="34" charset="0"/>
                        </a:rPr>
                        <a:t>6-228</a:t>
                      </a:r>
                    </a:p>
                  </a:txBody>
                  <a:tcPr/>
                </a:tc>
                <a:extLst>
                  <a:ext uri="{0D108BD9-81ED-4DB2-BD59-A6C34878D82A}">
                    <a16:rowId xmlns:a16="http://schemas.microsoft.com/office/drawing/2014/main" val="10012"/>
                  </a:ext>
                </a:extLst>
              </a:tr>
              <a:tr h="370840">
                <a:tc>
                  <a:txBody>
                    <a:bodyPr/>
                    <a:lstStyle/>
                    <a:p>
                      <a:r>
                        <a:rPr lang="en-US" sz="2400" dirty="0">
                          <a:latin typeface="Candara" panose="020E0502030303020204" pitchFamily="34" charset="0"/>
                        </a:rPr>
                        <a:t>Biodiversity</a:t>
                      </a:r>
                      <a:r>
                        <a:rPr lang="en-US" sz="2400" baseline="0" dirty="0">
                          <a:latin typeface="Candara" panose="020E0502030303020204" pitchFamily="34" charset="0"/>
                        </a:rPr>
                        <a:t> on agricultural land</a:t>
                      </a:r>
                      <a:endParaRPr lang="en-US" sz="2400" dirty="0">
                        <a:latin typeface="Candara" panose="020E0502030303020204" pitchFamily="34" charset="0"/>
                      </a:endParaRPr>
                    </a:p>
                  </a:txBody>
                  <a:tcPr/>
                </a:tc>
                <a:tc>
                  <a:txBody>
                    <a:bodyPr/>
                    <a:lstStyle/>
                    <a:p>
                      <a:pPr algn="r"/>
                      <a:r>
                        <a:rPr lang="en-US" sz="2400" dirty="0">
                          <a:latin typeface="Candara" panose="020E0502030303020204" pitchFamily="34" charset="0"/>
                        </a:rPr>
                        <a:t>27-36</a:t>
                      </a:r>
                    </a:p>
                  </a:txBody>
                  <a:tcPr/>
                </a:tc>
                <a:extLst>
                  <a:ext uri="{0D108BD9-81ED-4DB2-BD59-A6C34878D82A}">
                    <a16:rowId xmlns:a16="http://schemas.microsoft.com/office/drawing/2014/main" val="10013"/>
                  </a:ext>
                </a:extLst>
              </a:tr>
              <a:tr h="370840">
                <a:tc>
                  <a:txBody>
                    <a:bodyPr/>
                    <a:lstStyle/>
                    <a:p>
                      <a:endParaRPr lang="en-US" sz="2400">
                        <a:latin typeface="Candara" panose="020E0502030303020204" pitchFamily="34" charset="0"/>
                      </a:endParaRPr>
                    </a:p>
                  </a:txBody>
                  <a:tcPr/>
                </a:tc>
                <a:tc>
                  <a:txBody>
                    <a:bodyPr/>
                    <a:lstStyle/>
                    <a:p>
                      <a:pPr algn="r"/>
                      <a:r>
                        <a:rPr lang="en-US" sz="2400" dirty="0">
                          <a:latin typeface="Candara" panose="020E0502030303020204" pitchFamily="34" charset="0"/>
                        </a:rPr>
                        <a:t>22-44</a:t>
                      </a:r>
                    </a:p>
                  </a:txBody>
                  <a:tcPr/>
                </a:tc>
                <a:extLst>
                  <a:ext uri="{0D108BD9-81ED-4DB2-BD59-A6C34878D82A}">
                    <a16:rowId xmlns:a16="http://schemas.microsoft.com/office/drawing/2014/main" val="1001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685800" y="152400"/>
            <a:ext cx="7772400" cy="1143000"/>
          </a:xfrm>
        </p:spPr>
        <p:txBody>
          <a:bodyPr/>
          <a:lstStyle/>
          <a:p>
            <a:pPr eaLnBrk="1" hangingPunct="1"/>
            <a:r>
              <a:rPr lang="de-DE" sz="4000" dirty="0">
                <a:latin typeface="Candara" panose="020E0502030303020204" pitchFamily="34" charset="0"/>
              </a:rPr>
              <a:t>Economic impacts</a:t>
            </a:r>
            <a:endParaRPr lang="en-GB" sz="4000" dirty="0">
              <a:latin typeface="Candara" panose="020E0502030303020204" pitchFamily="34" charset="0"/>
            </a:endParaRPr>
          </a:p>
        </p:txBody>
      </p:sp>
      <p:sp>
        <p:nvSpPr>
          <p:cNvPr id="7171" name="Rectangle 3"/>
          <p:cNvSpPr>
            <a:spLocks noGrp="1" noChangeArrowheads="1"/>
          </p:cNvSpPr>
          <p:nvPr>
            <p:ph type="body" idx="1"/>
          </p:nvPr>
        </p:nvSpPr>
        <p:spPr>
          <a:xfrm>
            <a:off x="685800" y="1447800"/>
            <a:ext cx="7772400" cy="4114800"/>
          </a:xfrm>
        </p:spPr>
        <p:txBody>
          <a:bodyPr/>
          <a:lstStyle/>
          <a:p>
            <a:r>
              <a:rPr lang="de-DE" sz="2800" b="1" dirty="0">
                <a:latin typeface="Candara" panose="020E0502030303020204" pitchFamily="34" charset="0"/>
              </a:rPr>
              <a:t>Methods for estimating total welfare impact</a:t>
            </a:r>
          </a:p>
          <a:p>
            <a:pPr lvl="1"/>
            <a:r>
              <a:rPr lang="en-GB" sz="2400" dirty="0">
                <a:latin typeface="Candara" panose="020E0502030303020204" pitchFamily="34" charset="0"/>
              </a:rPr>
              <a:t>Monetary valuation</a:t>
            </a:r>
          </a:p>
          <a:p>
            <a:pPr lvl="1"/>
            <a:r>
              <a:rPr lang="en-GB" sz="2400" dirty="0">
                <a:latin typeface="Candara" panose="020E0502030303020204" pitchFamily="34" charset="0"/>
              </a:rPr>
              <a:t>WTP v WTAC</a:t>
            </a:r>
            <a:endParaRPr lang="de-DE" sz="2400" dirty="0">
              <a:latin typeface="Candara" panose="020E0502030303020204" pitchFamily="34" charset="0"/>
            </a:endParaRPr>
          </a:p>
          <a:p>
            <a:pPr lvl="1"/>
            <a:r>
              <a:rPr lang="de-DE" sz="2400" dirty="0">
                <a:latin typeface="Candara" panose="020E0502030303020204" pitchFamily="34" charset="0"/>
              </a:rPr>
              <a:t>Benefit transfer</a:t>
            </a:r>
          </a:p>
          <a:p>
            <a:r>
              <a:rPr lang="de-DE" sz="2800" dirty="0">
                <a:latin typeface="Candara" panose="020E0502030303020204" pitchFamily="34" charset="0"/>
              </a:rPr>
              <a:t>Results and caveats</a:t>
            </a:r>
          </a:p>
          <a:p>
            <a:r>
              <a:rPr lang="de-DE" sz="2800" dirty="0">
                <a:latin typeface="Candara" panose="020E0502030303020204" pitchFamily="34" charset="0"/>
              </a:rPr>
              <a:t>Climate v weather</a:t>
            </a:r>
          </a:p>
          <a:p>
            <a:r>
              <a:rPr lang="de-DE" sz="2800" dirty="0">
                <a:latin typeface="Candara" panose="020E0502030303020204" pitchFamily="34" charset="0"/>
              </a:rPr>
              <a:t>Social cost of carbon</a:t>
            </a:r>
          </a:p>
          <a:p>
            <a:r>
              <a:rPr lang="de-DE" sz="2800" dirty="0">
                <a:latin typeface="Candara" panose="020E0502030303020204" pitchFamily="34" charset="0"/>
              </a:rPr>
              <a:t>Distribution </a:t>
            </a:r>
            <a:r>
              <a:rPr lang="de-DE" sz="2800" dirty="0" err="1">
                <a:latin typeface="Candara" panose="020E0502030303020204" pitchFamily="34" charset="0"/>
              </a:rPr>
              <a:t>of</a:t>
            </a:r>
            <a:r>
              <a:rPr lang="de-DE" sz="2800" dirty="0">
                <a:latin typeface="Candara" panose="020E0502030303020204" pitchFamily="34" charset="0"/>
              </a:rPr>
              <a:t> </a:t>
            </a:r>
            <a:r>
              <a:rPr lang="de-DE" sz="2800" dirty="0" err="1">
                <a:latin typeface="Candara" panose="020E0502030303020204" pitchFamily="34" charset="0"/>
              </a:rPr>
              <a:t>impacts</a:t>
            </a:r>
            <a:endParaRPr lang="en-GB" sz="2800" dirty="0">
              <a:latin typeface="Candara" panose="020E0502030303020204" pitchFamily="34" charset="0"/>
            </a:endParaRPr>
          </a:p>
          <a:p>
            <a:r>
              <a:rPr lang="en-GB" sz="2800" dirty="0">
                <a:latin typeface="Candara" panose="020E0502030303020204" pitchFamily="34" charset="0"/>
              </a:rPr>
              <a:t>Dynamic vulnerability</a:t>
            </a:r>
          </a:p>
          <a:p>
            <a:r>
              <a:rPr lang="en-GB" sz="2800" dirty="0">
                <a:latin typeface="Candara" panose="020E0502030303020204" pitchFamily="34" charset="0"/>
              </a:rPr>
              <a:t>Schelling conjecture</a:t>
            </a:r>
            <a:endParaRPr lang="de-DE" sz="2800" dirty="0">
              <a:latin typeface="Candara" panose="020E0502030303020204" pitchFamily="34" charset="0"/>
            </a:endParaRPr>
          </a:p>
        </p:txBody>
      </p:sp>
    </p:spTree>
    <p:extLst>
      <p:ext uri="{BB962C8B-B14F-4D97-AF65-F5344CB8AC3E}">
        <p14:creationId xmlns:p14="http://schemas.microsoft.com/office/powerpoint/2010/main" val="3726301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4"/>
          <p:cNvSpPr>
            <a:spLocks noGrp="1" noChangeArrowheads="1"/>
          </p:cNvSpPr>
          <p:nvPr>
            <p:ph type="title"/>
          </p:nvPr>
        </p:nvSpPr>
        <p:spPr>
          <a:xfrm>
            <a:off x="685800" y="76200"/>
            <a:ext cx="7772400" cy="1143000"/>
          </a:xfrm>
        </p:spPr>
        <p:txBody>
          <a:bodyPr/>
          <a:lstStyle/>
          <a:p>
            <a:pPr eaLnBrk="1" hangingPunct="1"/>
            <a:r>
              <a:rPr lang="en-GB" sz="3600" dirty="0">
                <a:latin typeface="Candara" panose="020E0502030303020204" pitchFamily="34" charset="0"/>
              </a:rPr>
              <a:t>Methods</a:t>
            </a:r>
          </a:p>
        </p:txBody>
      </p:sp>
      <p:sp>
        <p:nvSpPr>
          <p:cNvPr id="305157" name="Rectangle 5"/>
          <p:cNvSpPr>
            <a:spLocks noGrp="1" noChangeArrowheads="1"/>
          </p:cNvSpPr>
          <p:nvPr>
            <p:ph type="body" idx="1"/>
          </p:nvPr>
        </p:nvSpPr>
        <p:spPr>
          <a:xfrm>
            <a:off x="685800" y="1066800"/>
            <a:ext cx="7772400" cy="5410200"/>
          </a:xfrm>
        </p:spPr>
        <p:txBody>
          <a:bodyPr/>
          <a:lstStyle/>
          <a:p>
            <a:pPr eaLnBrk="1" hangingPunct="1">
              <a:lnSpc>
                <a:spcPct val="90000"/>
              </a:lnSpc>
            </a:pPr>
            <a:r>
              <a:rPr lang="en-GB" sz="2800" dirty="0">
                <a:latin typeface="Candara" panose="020E0502030303020204" pitchFamily="34" charset="0"/>
              </a:rPr>
              <a:t>Enumerative method</a:t>
            </a:r>
          </a:p>
          <a:p>
            <a:pPr lvl="1" eaLnBrk="1" hangingPunct="1">
              <a:lnSpc>
                <a:spcPct val="90000"/>
              </a:lnSpc>
            </a:pPr>
            <a:r>
              <a:rPr lang="en-GB" sz="2400" dirty="0">
                <a:latin typeface="Candara" panose="020E0502030303020204" pitchFamily="34" charset="0"/>
              </a:rPr>
              <a:t>Quantify impact, estimate price, add up</a:t>
            </a:r>
          </a:p>
          <a:p>
            <a:pPr eaLnBrk="1" hangingPunct="1">
              <a:lnSpc>
                <a:spcPct val="90000"/>
              </a:lnSpc>
            </a:pPr>
            <a:r>
              <a:rPr lang="en-GB" sz="2800" dirty="0">
                <a:latin typeface="Candara" panose="020E0502030303020204" pitchFamily="34" charset="0"/>
              </a:rPr>
              <a:t>Computable general equilibrium</a:t>
            </a:r>
          </a:p>
          <a:p>
            <a:pPr lvl="1" eaLnBrk="1" hangingPunct="1">
              <a:lnSpc>
                <a:spcPct val="90000"/>
              </a:lnSpc>
            </a:pPr>
            <a:r>
              <a:rPr lang="en-GB" sz="2400" dirty="0">
                <a:latin typeface="Candara" panose="020E0502030303020204" pitchFamily="34" charset="0"/>
              </a:rPr>
              <a:t>Quantify impact, shock model, estimate welfare change</a:t>
            </a:r>
          </a:p>
          <a:p>
            <a:pPr eaLnBrk="1" hangingPunct="1">
              <a:lnSpc>
                <a:spcPct val="90000"/>
              </a:lnSpc>
            </a:pPr>
            <a:r>
              <a:rPr lang="en-GB" sz="2800" dirty="0">
                <a:latin typeface="Candara" panose="020E0502030303020204" pitchFamily="34" charset="0"/>
              </a:rPr>
              <a:t>Elicitation method</a:t>
            </a:r>
          </a:p>
          <a:p>
            <a:pPr lvl="1" eaLnBrk="1" hangingPunct="1">
              <a:lnSpc>
                <a:spcPct val="90000"/>
              </a:lnSpc>
            </a:pPr>
            <a:r>
              <a:rPr lang="en-GB" sz="2400" dirty="0">
                <a:latin typeface="Candara" panose="020E0502030303020204" pitchFamily="34" charset="0"/>
              </a:rPr>
              <a:t>Ask experts</a:t>
            </a:r>
          </a:p>
          <a:p>
            <a:pPr eaLnBrk="1" hangingPunct="1">
              <a:lnSpc>
                <a:spcPct val="90000"/>
              </a:lnSpc>
            </a:pPr>
            <a:r>
              <a:rPr lang="en-GB" sz="2800" dirty="0">
                <a:latin typeface="Candara" panose="020E0502030303020204" pitchFamily="34" charset="0"/>
              </a:rPr>
              <a:t>Statistical method</a:t>
            </a:r>
          </a:p>
          <a:p>
            <a:pPr lvl="1" eaLnBrk="1" hangingPunct="1">
              <a:lnSpc>
                <a:spcPct val="90000"/>
              </a:lnSpc>
            </a:pPr>
            <a:r>
              <a:rPr lang="en-GB" sz="2400" dirty="0">
                <a:latin typeface="Candara" panose="020E0502030303020204" pitchFamily="34" charset="0"/>
              </a:rPr>
              <a:t>Estimate relationship between activity and climate over space, assume it holds over time</a:t>
            </a:r>
          </a:p>
          <a:p>
            <a:pPr lvl="1" eaLnBrk="1" hangingPunct="1">
              <a:lnSpc>
                <a:spcPct val="90000"/>
              </a:lnSpc>
            </a:pPr>
            <a:r>
              <a:rPr lang="en-GB" sz="2400" dirty="0">
                <a:latin typeface="Candara" panose="020E0502030303020204" pitchFamily="34" charset="0"/>
              </a:rPr>
              <a:t>Estimate relationship between well-being and climate</a:t>
            </a:r>
          </a:p>
        </p:txBody>
      </p:sp>
      <p:pic>
        <p:nvPicPr>
          <p:cNvPr id="4" name="Picture 3">
            <a:extLst>
              <a:ext uri="{FF2B5EF4-FFF2-40B4-BE49-F238E27FC236}">
                <a16:creationId xmlns:a16="http://schemas.microsoft.com/office/drawing/2014/main" id="{5033CE9A-A2FD-4515-94C9-B12879D635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3800" y="4800600"/>
            <a:ext cx="1483702" cy="2057400"/>
          </a:xfrm>
          <a:prstGeom prst="rect">
            <a:avLst/>
          </a:prstGeom>
        </p:spPr>
      </p:pic>
    </p:spTree>
    <p:extLst>
      <p:ext uri="{BB962C8B-B14F-4D97-AF65-F5344CB8AC3E}">
        <p14:creationId xmlns:p14="http://schemas.microsoft.com/office/powerpoint/2010/main" val="125529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0515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30515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30515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30515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305157">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305157">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305157">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305157">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305157">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157" grpId="0" build="p"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685800" y="152400"/>
            <a:ext cx="7772400" cy="1143000"/>
          </a:xfrm>
        </p:spPr>
        <p:txBody>
          <a:bodyPr/>
          <a:lstStyle/>
          <a:p>
            <a:pPr eaLnBrk="1" hangingPunct="1"/>
            <a:r>
              <a:rPr lang="de-DE" sz="4000" dirty="0">
                <a:latin typeface="Candara" panose="020E0502030303020204" pitchFamily="34" charset="0"/>
              </a:rPr>
              <a:t>Economic impacts</a:t>
            </a:r>
            <a:endParaRPr lang="en-GB" sz="4000" dirty="0">
              <a:latin typeface="Candara" panose="020E0502030303020204" pitchFamily="34" charset="0"/>
            </a:endParaRPr>
          </a:p>
        </p:txBody>
      </p:sp>
      <p:sp>
        <p:nvSpPr>
          <p:cNvPr id="7171" name="Rectangle 3"/>
          <p:cNvSpPr>
            <a:spLocks noGrp="1" noChangeArrowheads="1"/>
          </p:cNvSpPr>
          <p:nvPr>
            <p:ph type="body" idx="1"/>
          </p:nvPr>
        </p:nvSpPr>
        <p:spPr>
          <a:xfrm>
            <a:off x="685800" y="1447800"/>
            <a:ext cx="7772400" cy="4114800"/>
          </a:xfrm>
        </p:spPr>
        <p:txBody>
          <a:bodyPr/>
          <a:lstStyle/>
          <a:p>
            <a:r>
              <a:rPr lang="de-DE" sz="2800" dirty="0">
                <a:latin typeface="Candara" panose="020E0502030303020204" pitchFamily="34" charset="0"/>
              </a:rPr>
              <a:t>Methods for estimating total welfare impact</a:t>
            </a:r>
          </a:p>
          <a:p>
            <a:pPr lvl="1"/>
            <a:r>
              <a:rPr lang="en-GB" sz="2400" dirty="0">
                <a:latin typeface="Candara" panose="020E0502030303020204" pitchFamily="34" charset="0"/>
              </a:rPr>
              <a:t>Monetary valuation</a:t>
            </a:r>
          </a:p>
          <a:p>
            <a:pPr lvl="1"/>
            <a:r>
              <a:rPr lang="en-GB" sz="2400" dirty="0">
                <a:latin typeface="Candara" panose="020E0502030303020204" pitchFamily="34" charset="0"/>
              </a:rPr>
              <a:t>WTP v WTAC</a:t>
            </a:r>
            <a:endParaRPr lang="de-DE" sz="2400" dirty="0">
              <a:latin typeface="Candara" panose="020E0502030303020204" pitchFamily="34" charset="0"/>
            </a:endParaRPr>
          </a:p>
          <a:p>
            <a:pPr lvl="1"/>
            <a:r>
              <a:rPr lang="de-DE" sz="2400" dirty="0">
                <a:latin typeface="Candara" panose="020E0502030303020204" pitchFamily="34" charset="0"/>
              </a:rPr>
              <a:t>Benefit transfer</a:t>
            </a:r>
          </a:p>
          <a:p>
            <a:r>
              <a:rPr lang="de-DE" sz="2800" b="1" dirty="0">
                <a:latin typeface="Candara" panose="020E0502030303020204" pitchFamily="34" charset="0"/>
              </a:rPr>
              <a:t>Results and caveats</a:t>
            </a:r>
          </a:p>
          <a:p>
            <a:r>
              <a:rPr lang="de-DE" sz="2800" dirty="0">
                <a:latin typeface="Candara" panose="020E0502030303020204" pitchFamily="34" charset="0"/>
              </a:rPr>
              <a:t>Climate v weather</a:t>
            </a:r>
          </a:p>
          <a:p>
            <a:r>
              <a:rPr lang="de-DE" sz="2800" dirty="0">
                <a:latin typeface="Candara" panose="020E0502030303020204" pitchFamily="34" charset="0"/>
              </a:rPr>
              <a:t>Social cost of carbon</a:t>
            </a:r>
          </a:p>
          <a:p>
            <a:r>
              <a:rPr lang="de-DE" sz="2800" dirty="0">
                <a:latin typeface="Candara" panose="020E0502030303020204" pitchFamily="34" charset="0"/>
              </a:rPr>
              <a:t>Distribution </a:t>
            </a:r>
            <a:r>
              <a:rPr lang="de-DE" sz="2800" dirty="0" err="1">
                <a:latin typeface="Candara" panose="020E0502030303020204" pitchFamily="34" charset="0"/>
              </a:rPr>
              <a:t>of</a:t>
            </a:r>
            <a:r>
              <a:rPr lang="de-DE" sz="2800" dirty="0">
                <a:latin typeface="Candara" panose="020E0502030303020204" pitchFamily="34" charset="0"/>
              </a:rPr>
              <a:t> </a:t>
            </a:r>
            <a:r>
              <a:rPr lang="de-DE" sz="2800" dirty="0" err="1">
                <a:latin typeface="Candara" panose="020E0502030303020204" pitchFamily="34" charset="0"/>
              </a:rPr>
              <a:t>impacts</a:t>
            </a:r>
            <a:endParaRPr lang="en-GB" sz="2800" dirty="0">
              <a:latin typeface="Candara" panose="020E0502030303020204" pitchFamily="34" charset="0"/>
            </a:endParaRPr>
          </a:p>
          <a:p>
            <a:r>
              <a:rPr lang="en-GB" sz="2800" dirty="0">
                <a:latin typeface="Candara" panose="020E0502030303020204" pitchFamily="34" charset="0"/>
              </a:rPr>
              <a:t>Dynamic vulnerability</a:t>
            </a:r>
          </a:p>
          <a:p>
            <a:r>
              <a:rPr lang="en-GB" sz="2800" dirty="0">
                <a:latin typeface="Candara" panose="020E0502030303020204" pitchFamily="34" charset="0"/>
              </a:rPr>
              <a:t>Schelling conjecture</a:t>
            </a:r>
            <a:endParaRPr lang="de-DE" sz="2800" dirty="0">
              <a:latin typeface="Candara" panose="020E0502030303020204" pitchFamily="34" charset="0"/>
            </a:endParaRPr>
          </a:p>
        </p:txBody>
      </p:sp>
    </p:spTree>
    <p:extLst>
      <p:ext uri="{BB962C8B-B14F-4D97-AF65-F5344CB8AC3E}">
        <p14:creationId xmlns:p14="http://schemas.microsoft.com/office/powerpoint/2010/main" val="38591245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E3F79A-33CC-75B6-85BB-CC8BAA1B02BD}"/>
              </a:ext>
            </a:extLst>
          </p:cNvPr>
          <p:cNvPicPr>
            <a:picLocks noChangeAspect="1"/>
          </p:cNvPicPr>
          <p:nvPr/>
        </p:nvPicPr>
        <p:blipFill>
          <a:blip r:embed="rId2"/>
          <a:stretch>
            <a:fillRect/>
          </a:stretch>
        </p:blipFill>
        <p:spPr>
          <a:xfrm>
            <a:off x="0" y="-76200"/>
            <a:ext cx="9144000" cy="6628157"/>
          </a:xfrm>
          <a:prstGeom prst="rect">
            <a:avLst/>
          </a:prstGeom>
        </p:spPr>
      </p:pic>
    </p:spTree>
    <p:extLst>
      <p:ext uri="{BB962C8B-B14F-4D97-AF65-F5344CB8AC3E}">
        <p14:creationId xmlns:p14="http://schemas.microsoft.com/office/powerpoint/2010/main" val="28848574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E3F79A-33CC-75B6-85BB-CC8BAA1B02BD}"/>
              </a:ext>
            </a:extLst>
          </p:cNvPr>
          <p:cNvPicPr>
            <a:picLocks noChangeAspect="1"/>
          </p:cNvPicPr>
          <p:nvPr/>
        </p:nvPicPr>
        <p:blipFill>
          <a:blip r:embed="rId2"/>
          <a:stretch>
            <a:fillRect/>
          </a:stretch>
        </p:blipFill>
        <p:spPr>
          <a:xfrm>
            <a:off x="0" y="-76200"/>
            <a:ext cx="9144000" cy="6628157"/>
          </a:xfrm>
          <a:prstGeom prst="rect">
            <a:avLst/>
          </a:prstGeom>
        </p:spPr>
      </p:pic>
      <p:pic>
        <p:nvPicPr>
          <p:cNvPr id="6" name="Picture 5">
            <a:extLst>
              <a:ext uri="{FF2B5EF4-FFF2-40B4-BE49-F238E27FC236}">
                <a16:creationId xmlns:a16="http://schemas.microsoft.com/office/drawing/2014/main" id="{E8584358-281A-4A16-20F9-4EAC2DC2B152}"/>
              </a:ext>
            </a:extLst>
          </p:cNvPr>
          <p:cNvPicPr>
            <a:picLocks noChangeAspect="1"/>
          </p:cNvPicPr>
          <p:nvPr/>
        </p:nvPicPr>
        <p:blipFill>
          <a:blip r:embed="rId3"/>
          <a:stretch>
            <a:fillRect/>
          </a:stretch>
        </p:blipFill>
        <p:spPr>
          <a:xfrm>
            <a:off x="0" y="-76200"/>
            <a:ext cx="5543835" cy="1085906"/>
          </a:xfrm>
          <a:prstGeom prst="rect">
            <a:avLst/>
          </a:prstGeom>
        </p:spPr>
      </p:pic>
    </p:spTree>
    <p:extLst>
      <p:ext uri="{BB962C8B-B14F-4D97-AF65-F5344CB8AC3E}">
        <p14:creationId xmlns:p14="http://schemas.microsoft.com/office/powerpoint/2010/main" val="3227773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Rectangle 2"/>
          <p:cNvSpPr>
            <a:spLocks noGrp="1" noChangeArrowheads="1"/>
          </p:cNvSpPr>
          <p:nvPr>
            <p:ph type="title"/>
          </p:nvPr>
        </p:nvSpPr>
        <p:spPr>
          <a:xfrm>
            <a:off x="762000" y="-76200"/>
            <a:ext cx="7772400" cy="1143000"/>
          </a:xfrm>
        </p:spPr>
        <p:txBody>
          <a:bodyPr/>
          <a:lstStyle/>
          <a:p>
            <a:r>
              <a:rPr lang="de-DE" sz="3200" dirty="0">
                <a:latin typeface="Candara" panose="020E0502030303020204" pitchFamily="34" charset="0"/>
              </a:rPr>
              <a:t>Lectures</a:t>
            </a:r>
            <a:endParaRPr lang="en-GB" sz="3200" dirty="0">
              <a:latin typeface="Candara" panose="020E0502030303020204" pitchFamily="34" charset="0"/>
            </a:endParaRPr>
          </a:p>
        </p:txBody>
      </p:sp>
      <p:sp>
        <p:nvSpPr>
          <p:cNvPr id="190467" name="Rectangle 3"/>
          <p:cNvSpPr>
            <a:spLocks noGrp="1" noChangeArrowheads="1"/>
          </p:cNvSpPr>
          <p:nvPr>
            <p:ph type="body" idx="1"/>
          </p:nvPr>
        </p:nvSpPr>
        <p:spPr>
          <a:xfrm>
            <a:off x="685800" y="838200"/>
            <a:ext cx="7772400" cy="5486400"/>
          </a:xfrm>
        </p:spPr>
        <p:txBody>
          <a:bodyPr/>
          <a:lstStyle/>
          <a:p>
            <a:pPr>
              <a:lnSpc>
                <a:spcPct val="90000"/>
              </a:lnSpc>
            </a:pPr>
            <a:r>
              <a:rPr lang="en-US" sz="2800" dirty="0">
                <a:latin typeface="Candara" panose="020E0502030303020204" pitchFamily="34" charset="0"/>
              </a:rPr>
              <a:t>Science</a:t>
            </a:r>
          </a:p>
          <a:p>
            <a:pPr>
              <a:lnSpc>
                <a:spcPct val="90000"/>
              </a:lnSpc>
            </a:pPr>
            <a:r>
              <a:rPr lang="en-US" sz="2800" dirty="0">
                <a:latin typeface="Candara" panose="020E0502030303020204" pitchFamily="34" charset="0"/>
              </a:rPr>
              <a:t>Scenarios &amp; emission reduction options</a:t>
            </a:r>
          </a:p>
          <a:p>
            <a:pPr>
              <a:lnSpc>
                <a:spcPct val="90000"/>
              </a:lnSpc>
            </a:pPr>
            <a:r>
              <a:rPr lang="en-US" sz="2800" dirty="0">
                <a:latin typeface="Candara" panose="020E0502030303020204" pitchFamily="34" charset="0"/>
              </a:rPr>
              <a:t>Costs of emission reduction</a:t>
            </a:r>
          </a:p>
          <a:p>
            <a:pPr>
              <a:lnSpc>
                <a:spcPct val="90000"/>
              </a:lnSpc>
            </a:pPr>
            <a:r>
              <a:rPr lang="en-US" sz="2800" dirty="0">
                <a:latin typeface="Candara" panose="020E0502030303020204" pitchFamily="34" charset="0"/>
              </a:rPr>
              <a:t>Instruments for emission reduction</a:t>
            </a:r>
          </a:p>
          <a:p>
            <a:pPr>
              <a:lnSpc>
                <a:spcPct val="90000"/>
              </a:lnSpc>
            </a:pPr>
            <a:r>
              <a:rPr lang="en-US" sz="2800" dirty="0">
                <a:latin typeface="Candara" panose="020E0502030303020204" pitchFamily="34" charset="0"/>
              </a:rPr>
              <a:t>Impacts of climate change &amp; adaptation</a:t>
            </a:r>
          </a:p>
          <a:p>
            <a:pPr>
              <a:lnSpc>
                <a:spcPct val="90000"/>
              </a:lnSpc>
            </a:pPr>
            <a:r>
              <a:rPr lang="en-US" b="1" dirty="0">
                <a:latin typeface="Candara" panose="020E0502030303020204" pitchFamily="34" charset="0"/>
              </a:rPr>
              <a:t>Economic impacts of climate change</a:t>
            </a:r>
          </a:p>
          <a:p>
            <a:pPr>
              <a:lnSpc>
                <a:spcPct val="90000"/>
              </a:lnSpc>
            </a:pPr>
            <a:r>
              <a:rPr lang="en-US" sz="2800" dirty="0">
                <a:latin typeface="Candara" panose="020E0502030303020204" pitchFamily="34" charset="0"/>
              </a:rPr>
              <a:t>Climate and development</a:t>
            </a:r>
          </a:p>
          <a:p>
            <a:pPr>
              <a:lnSpc>
                <a:spcPct val="90000"/>
              </a:lnSpc>
            </a:pPr>
            <a:r>
              <a:rPr lang="en-US" sz="2800" dirty="0">
                <a:latin typeface="Candara" panose="020E0502030303020204" pitchFamily="34" charset="0"/>
              </a:rPr>
              <a:t>Optimal emission reduction</a:t>
            </a:r>
          </a:p>
          <a:p>
            <a:pPr>
              <a:lnSpc>
                <a:spcPct val="90000"/>
              </a:lnSpc>
            </a:pPr>
            <a:r>
              <a:rPr lang="en-US" sz="2800" dirty="0">
                <a:latin typeface="Candara" panose="020E0502030303020204" pitchFamily="34" charset="0"/>
              </a:rPr>
              <a:t>Discounting, uncertainty, equity</a:t>
            </a:r>
          </a:p>
          <a:p>
            <a:pPr>
              <a:lnSpc>
                <a:spcPct val="90000"/>
              </a:lnSpc>
            </a:pPr>
            <a:r>
              <a:rPr lang="en-US" sz="2800" dirty="0">
                <a:latin typeface="Candara" panose="020E0502030303020204" pitchFamily="34" charset="0"/>
              </a:rPr>
              <a:t>International environmental agreements</a:t>
            </a:r>
          </a:p>
        </p:txBody>
      </p:sp>
    </p:spTree>
  </p:cSld>
  <p:clrMapOvr>
    <a:masterClrMapping/>
  </p:clrMapOvr>
  <mc:AlternateContent xmlns:mc="http://schemas.openxmlformats.org/markup-compatibility/2006" xmlns:p14="http://schemas.microsoft.com/office/powerpoint/2010/main">
    <mc:Choice Requires="p14">
      <p:transition spd="slow" p14:dur="2000" advTm="6530"/>
    </mc:Choice>
    <mc:Fallback xmlns="">
      <p:transition spd="slow" advTm="653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E3F79A-33CC-75B6-85BB-CC8BAA1B02BD}"/>
              </a:ext>
            </a:extLst>
          </p:cNvPr>
          <p:cNvPicPr>
            <a:picLocks noChangeAspect="1"/>
          </p:cNvPicPr>
          <p:nvPr/>
        </p:nvPicPr>
        <p:blipFill>
          <a:blip r:embed="rId2"/>
          <a:stretch>
            <a:fillRect/>
          </a:stretch>
        </p:blipFill>
        <p:spPr>
          <a:xfrm>
            <a:off x="0" y="-76200"/>
            <a:ext cx="9144000" cy="6628157"/>
          </a:xfrm>
          <a:prstGeom prst="rect">
            <a:avLst/>
          </a:prstGeom>
        </p:spPr>
      </p:pic>
      <p:pic>
        <p:nvPicPr>
          <p:cNvPr id="6" name="Picture 5">
            <a:extLst>
              <a:ext uri="{FF2B5EF4-FFF2-40B4-BE49-F238E27FC236}">
                <a16:creationId xmlns:a16="http://schemas.microsoft.com/office/drawing/2014/main" id="{E8584358-281A-4A16-20F9-4EAC2DC2B152}"/>
              </a:ext>
            </a:extLst>
          </p:cNvPr>
          <p:cNvPicPr>
            <a:picLocks noChangeAspect="1"/>
          </p:cNvPicPr>
          <p:nvPr/>
        </p:nvPicPr>
        <p:blipFill>
          <a:blip r:embed="rId3"/>
          <a:stretch>
            <a:fillRect/>
          </a:stretch>
        </p:blipFill>
        <p:spPr>
          <a:xfrm>
            <a:off x="0" y="-76200"/>
            <a:ext cx="5543835" cy="1085906"/>
          </a:xfrm>
          <a:prstGeom prst="rect">
            <a:avLst/>
          </a:prstGeom>
        </p:spPr>
      </p:pic>
      <p:pic>
        <p:nvPicPr>
          <p:cNvPr id="4" name="Picture 3" descr="A person sitting in a chair&#10;&#10;Description automatically generated with medium confidence">
            <a:extLst>
              <a:ext uri="{FF2B5EF4-FFF2-40B4-BE49-F238E27FC236}">
                <a16:creationId xmlns:a16="http://schemas.microsoft.com/office/drawing/2014/main" id="{C01A5B93-5CC5-14DF-82B4-3166194065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4937" y="1352550"/>
            <a:ext cx="6334125" cy="4152900"/>
          </a:xfrm>
          <a:prstGeom prst="rect">
            <a:avLst/>
          </a:prstGeom>
        </p:spPr>
      </p:pic>
    </p:spTree>
    <p:extLst>
      <p:ext uri="{BB962C8B-B14F-4D97-AF65-F5344CB8AC3E}">
        <p14:creationId xmlns:p14="http://schemas.microsoft.com/office/powerpoint/2010/main" val="36315792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E3F79A-33CC-75B6-85BB-CC8BAA1B02BD}"/>
              </a:ext>
            </a:extLst>
          </p:cNvPr>
          <p:cNvPicPr>
            <a:picLocks noChangeAspect="1"/>
          </p:cNvPicPr>
          <p:nvPr/>
        </p:nvPicPr>
        <p:blipFill>
          <a:blip r:embed="rId2"/>
          <a:stretch>
            <a:fillRect/>
          </a:stretch>
        </p:blipFill>
        <p:spPr>
          <a:xfrm>
            <a:off x="0" y="-76200"/>
            <a:ext cx="9144000" cy="6628157"/>
          </a:xfrm>
          <a:prstGeom prst="rect">
            <a:avLst/>
          </a:prstGeom>
        </p:spPr>
      </p:pic>
    </p:spTree>
    <p:extLst>
      <p:ext uri="{BB962C8B-B14F-4D97-AF65-F5344CB8AC3E}">
        <p14:creationId xmlns:p14="http://schemas.microsoft.com/office/powerpoint/2010/main" val="12829302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E60CBD7-55B4-6F14-47D3-3D8F3D26E952}"/>
              </a:ext>
            </a:extLst>
          </p:cNvPr>
          <p:cNvPicPr>
            <a:picLocks noChangeAspect="1"/>
          </p:cNvPicPr>
          <p:nvPr/>
        </p:nvPicPr>
        <p:blipFill>
          <a:blip r:embed="rId2"/>
          <a:stretch>
            <a:fillRect/>
          </a:stretch>
        </p:blipFill>
        <p:spPr>
          <a:xfrm>
            <a:off x="0" y="19050"/>
            <a:ext cx="9144000" cy="6634260"/>
          </a:xfrm>
          <a:prstGeom prst="rect">
            <a:avLst/>
          </a:prstGeom>
        </p:spPr>
      </p:pic>
    </p:spTree>
    <p:extLst>
      <p:ext uri="{BB962C8B-B14F-4D97-AF65-F5344CB8AC3E}">
        <p14:creationId xmlns:p14="http://schemas.microsoft.com/office/powerpoint/2010/main" val="23970184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4"/>
          <p:cNvSpPr>
            <a:spLocks noGrp="1" noChangeArrowheads="1"/>
          </p:cNvSpPr>
          <p:nvPr>
            <p:ph type="title"/>
          </p:nvPr>
        </p:nvSpPr>
        <p:spPr>
          <a:xfrm>
            <a:off x="685800" y="76200"/>
            <a:ext cx="7772400" cy="1143000"/>
          </a:xfrm>
        </p:spPr>
        <p:txBody>
          <a:bodyPr/>
          <a:lstStyle/>
          <a:p>
            <a:pPr eaLnBrk="1" hangingPunct="1"/>
            <a:r>
              <a:rPr lang="en-GB" sz="3600" dirty="0">
                <a:latin typeface="Candara" panose="020E0502030303020204" pitchFamily="34" charset="0"/>
              </a:rPr>
              <a:t>Caveats</a:t>
            </a:r>
          </a:p>
        </p:txBody>
      </p:sp>
      <p:sp>
        <p:nvSpPr>
          <p:cNvPr id="305157" name="Rectangle 5"/>
          <p:cNvSpPr>
            <a:spLocks noGrp="1" noChangeArrowheads="1"/>
          </p:cNvSpPr>
          <p:nvPr>
            <p:ph type="body" idx="1"/>
          </p:nvPr>
        </p:nvSpPr>
        <p:spPr>
          <a:xfrm>
            <a:off x="685800" y="1066800"/>
            <a:ext cx="7772400" cy="5410200"/>
          </a:xfrm>
        </p:spPr>
        <p:txBody>
          <a:bodyPr/>
          <a:lstStyle/>
          <a:p>
            <a:pPr eaLnBrk="1" hangingPunct="1">
              <a:lnSpc>
                <a:spcPct val="90000"/>
              </a:lnSpc>
            </a:pPr>
            <a:r>
              <a:rPr lang="en-GB" sz="2800" dirty="0">
                <a:latin typeface="Candara" panose="020E0502030303020204" pitchFamily="34" charset="0"/>
              </a:rPr>
              <a:t>Incomplete assessment</a:t>
            </a:r>
          </a:p>
          <a:p>
            <a:pPr eaLnBrk="1" hangingPunct="1">
              <a:lnSpc>
                <a:spcPct val="90000"/>
              </a:lnSpc>
            </a:pPr>
            <a:r>
              <a:rPr lang="en-GB" sz="2800" dirty="0">
                <a:latin typeface="Candara" panose="020E0502030303020204" pitchFamily="34" charset="0"/>
              </a:rPr>
              <a:t>Interactions between impacts</a:t>
            </a:r>
          </a:p>
          <a:p>
            <a:pPr eaLnBrk="1" hangingPunct="1">
              <a:lnSpc>
                <a:spcPct val="90000"/>
              </a:lnSpc>
            </a:pPr>
            <a:r>
              <a:rPr lang="en-GB" sz="2800" dirty="0">
                <a:latin typeface="Candara" panose="020E0502030303020204" pitchFamily="34" charset="0"/>
              </a:rPr>
              <a:t>Stylised adaptation</a:t>
            </a:r>
          </a:p>
          <a:p>
            <a:pPr eaLnBrk="1" hangingPunct="1">
              <a:lnSpc>
                <a:spcPct val="90000"/>
              </a:lnSpc>
            </a:pPr>
            <a:r>
              <a:rPr lang="en-GB" sz="2800" dirty="0">
                <a:latin typeface="Candara" panose="020E0502030303020204" pitchFamily="34" charset="0"/>
              </a:rPr>
              <a:t>Low probability, high impact</a:t>
            </a:r>
          </a:p>
          <a:p>
            <a:pPr eaLnBrk="1" hangingPunct="1">
              <a:lnSpc>
                <a:spcPct val="90000"/>
              </a:lnSpc>
            </a:pPr>
            <a:r>
              <a:rPr lang="en-GB" sz="2800" dirty="0">
                <a:latin typeface="Candara" panose="020E0502030303020204" pitchFamily="34" charset="0"/>
              </a:rPr>
              <a:t>Indirect impacts</a:t>
            </a:r>
          </a:p>
          <a:p>
            <a:pPr eaLnBrk="1" hangingPunct="1">
              <a:lnSpc>
                <a:spcPct val="90000"/>
              </a:lnSpc>
            </a:pPr>
            <a:r>
              <a:rPr lang="en-GB" sz="2800" dirty="0">
                <a:latin typeface="Candara" panose="020E0502030303020204" pitchFamily="34" charset="0"/>
              </a:rPr>
              <a:t>Large-scale changes</a:t>
            </a:r>
          </a:p>
          <a:p>
            <a:pPr eaLnBrk="1" hangingPunct="1">
              <a:lnSpc>
                <a:spcPct val="90000"/>
              </a:lnSpc>
            </a:pPr>
            <a:endParaRPr lang="en-GB" sz="2400" dirty="0">
              <a:latin typeface="Comic Sans MS" pitchFamily="66"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0515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0515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30515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30515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30515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30515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157" grpId="0" build="p"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E3F79A-33CC-75B6-85BB-CC8BAA1B02BD}"/>
              </a:ext>
            </a:extLst>
          </p:cNvPr>
          <p:cNvPicPr>
            <a:picLocks noChangeAspect="1"/>
          </p:cNvPicPr>
          <p:nvPr/>
        </p:nvPicPr>
        <p:blipFill>
          <a:blip r:embed="rId2"/>
          <a:stretch>
            <a:fillRect/>
          </a:stretch>
        </p:blipFill>
        <p:spPr>
          <a:xfrm>
            <a:off x="0" y="-76200"/>
            <a:ext cx="9144000" cy="6628157"/>
          </a:xfrm>
          <a:prstGeom prst="rect">
            <a:avLst/>
          </a:prstGeom>
        </p:spPr>
      </p:pic>
    </p:spTree>
    <p:extLst>
      <p:ext uri="{BB962C8B-B14F-4D97-AF65-F5344CB8AC3E}">
        <p14:creationId xmlns:p14="http://schemas.microsoft.com/office/powerpoint/2010/main" val="16176392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685800" y="152400"/>
            <a:ext cx="7772400" cy="1143000"/>
          </a:xfrm>
        </p:spPr>
        <p:txBody>
          <a:bodyPr/>
          <a:lstStyle/>
          <a:p>
            <a:pPr eaLnBrk="1" hangingPunct="1"/>
            <a:r>
              <a:rPr lang="de-DE" sz="4000" dirty="0">
                <a:latin typeface="Candara" panose="020E0502030303020204" pitchFamily="34" charset="0"/>
              </a:rPr>
              <a:t>Economic impacts</a:t>
            </a:r>
            <a:endParaRPr lang="en-GB" sz="4000" dirty="0">
              <a:latin typeface="Candara" panose="020E0502030303020204" pitchFamily="34" charset="0"/>
            </a:endParaRPr>
          </a:p>
        </p:txBody>
      </p:sp>
      <p:sp>
        <p:nvSpPr>
          <p:cNvPr id="7171" name="Rectangle 3"/>
          <p:cNvSpPr>
            <a:spLocks noGrp="1" noChangeArrowheads="1"/>
          </p:cNvSpPr>
          <p:nvPr>
            <p:ph type="body" idx="1"/>
          </p:nvPr>
        </p:nvSpPr>
        <p:spPr>
          <a:xfrm>
            <a:off x="685800" y="1447800"/>
            <a:ext cx="7772400" cy="4114800"/>
          </a:xfrm>
        </p:spPr>
        <p:txBody>
          <a:bodyPr/>
          <a:lstStyle/>
          <a:p>
            <a:r>
              <a:rPr lang="de-DE" sz="2800" dirty="0">
                <a:latin typeface="Candara" panose="020E0502030303020204" pitchFamily="34" charset="0"/>
              </a:rPr>
              <a:t>Methods for estimating total welfare impact</a:t>
            </a:r>
          </a:p>
          <a:p>
            <a:pPr lvl="1"/>
            <a:r>
              <a:rPr lang="en-GB" sz="2400" dirty="0">
                <a:latin typeface="Candara" panose="020E0502030303020204" pitchFamily="34" charset="0"/>
              </a:rPr>
              <a:t>Monetary valuation</a:t>
            </a:r>
          </a:p>
          <a:p>
            <a:pPr lvl="1"/>
            <a:r>
              <a:rPr lang="en-GB" sz="2400" dirty="0">
                <a:latin typeface="Candara" panose="020E0502030303020204" pitchFamily="34" charset="0"/>
              </a:rPr>
              <a:t>WTP v WTAC</a:t>
            </a:r>
            <a:endParaRPr lang="de-DE" sz="2400" dirty="0">
              <a:latin typeface="Candara" panose="020E0502030303020204" pitchFamily="34" charset="0"/>
            </a:endParaRPr>
          </a:p>
          <a:p>
            <a:pPr lvl="1"/>
            <a:r>
              <a:rPr lang="de-DE" sz="2400" dirty="0">
                <a:latin typeface="Candara" panose="020E0502030303020204" pitchFamily="34" charset="0"/>
              </a:rPr>
              <a:t>Benefit transfer</a:t>
            </a:r>
          </a:p>
          <a:p>
            <a:r>
              <a:rPr lang="de-DE" sz="2800" dirty="0">
                <a:latin typeface="Candara" panose="020E0502030303020204" pitchFamily="34" charset="0"/>
              </a:rPr>
              <a:t>Results and caveats</a:t>
            </a:r>
          </a:p>
          <a:p>
            <a:r>
              <a:rPr lang="de-DE" sz="2800" dirty="0">
                <a:latin typeface="Candara" panose="020E0502030303020204" pitchFamily="34" charset="0"/>
              </a:rPr>
              <a:t>Climate v weather</a:t>
            </a:r>
          </a:p>
          <a:p>
            <a:r>
              <a:rPr lang="de-DE" sz="2800" b="1" dirty="0">
                <a:latin typeface="Candara" panose="020E0502030303020204" pitchFamily="34" charset="0"/>
              </a:rPr>
              <a:t>Social cost of carbon</a:t>
            </a:r>
          </a:p>
          <a:p>
            <a:r>
              <a:rPr lang="de-DE" sz="2800" dirty="0">
                <a:latin typeface="Candara" panose="020E0502030303020204" pitchFamily="34" charset="0"/>
              </a:rPr>
              <a:t>Distribution </a:t>
            </a:r>
            <a:r>
              <a:rPr lang="de-DE" sz="2800" dirty="0" err="1">
                <a:latin typeface="Candara" panose="020E0502030303020204" pitchFamily="34" charset="0"/>
              </a:rPr>
              <a:t>of</a:t>
            </a:r>
            <a:r>
              <a:rPr lang="de-DE" sz="2800" dirty="0">
                <a:latin typeface="Candara" panose="020E0502030303020204" pitchFamily="34" charset="0"/>
              </a:rPr>
              <a:t> </a:t>
            </a:r>
            <a:r>
              <a:rPr lang="de-DE" sz="2800" dirty="0" err="1">
                <a:latin typeface="Candara" panose="020E0502030303020204" pitchFamily="34" charset="0"/>
              </a:rPr>
              <a:t>impacts</a:t>
            </a:r>
            <a:endParaRPr lang="en-GB" sz="2800" dirty="0">
              <a:latin typeface="Candara" panose="020E0502030303020204" pitchFamily="34" charset="0"/>
            </a:endParaRPr>
          </a:p>
          <a:p>
            <a:r>
              <a:rPr lang="en-GB" sz="2800" dirty="0">
                <a:latin typeface="Candara" panose="020E0502030303020204" pitchFamily="34" charset="0"/>
              </a:rPr>
              <a:t>Dynamic vulnerability</a:t>
            </a:r>
          </a:p>
          <a:p>
            <a:r>
              <a:rPr lang="en-GB" sz="2800" dirty="0">
                <a:latin typeface="Candara" panose="020E0502030303020204" pitchFamily="34" charset="0"/>
              </a:rPr>
              <a:t>Schelling conjecture</a:t>
            </a:r>
            <a:endParaRPr lang="de-DE" sz="2800" dirty="0">
              <a:latin typeface="Candara" panose="020E0502030303020204" pitchFamily="34" charset="0"/>
            </a:endParaRPr>
          </a:p>
        </p:txBody>
      </p:sp>
    </p:spTree>
    <p:extLst>
      <p:ext uri="{BB962C8B-B14F-4D97-AF65-F5344CB8AC3E}">
        <p14:creationId xmlns:p14="http://schemas.microsoft.com/office/powerpoint/2010/main" val="29211053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52" name="Rectangle 3"/>
          <p:cNvSpPr>
            <a:spLocks noGrp="1" noChangeArrowheads="1"/>
          </p:cNvSpPr>
          <p:nvPr>
            <p:ph type="title"/>
          </p:nvPr>
        </p:nvSpPr>
        <p:spPr>
          <a:xfrm>
            <a:off x="685800" y="76200"/>
            <a:ext cx="7772400" cy="1143000"/>
          </a:xfrm>
        </p:spPr>
        <p:txBody>
          <a:bodyPr/>
          <a:lstStyle/>
          <a:p>
            <a:pPr eaLnBrk="1" hangingPunct="1"/>
            <a:r>
              <a:rPr lang="en-US" sz="3600" dirty="0">
                <a:latin typeface="Candara" panose="020E0502030303020204" pitchFamily="34" charset="0"/>
              </a:rPr>
              <a:t>Marginal Damage Costs</a:t>
            </a:r>
            <a:endParaRPr lang="en-GB" sz="3600" dirty="0">
              <a:latin typeface="Candara" panose="020E0502030303020204" pitchFamily="34" charset="0"/>
            </a:endParaRPr>
          </a:p>
        </p:txBody>
      </p:sp>
      <p:sp>
        <p:nvSpPr>
          <p:cNvPr id="313348" name="Rectangle 4"/>
          <p:cNvSpPr>
            <a:spLocks noGrp="1" noChangeArrowheads="1"/>
          </p:cNvSpPr>
          <p:nvPr>
            <p:ph type="body" idx="1"/>
          </p:nvPr>
        </p:nvSpPr>
        <p:spPr>
          <a:xfrm>
            <a:off x="685800" y="1066800"/>
            <a:ext cx="7772400" cy="5105400"/>
          </a:xfrm>
        </p:spPr>
        <p:txBody>
          <a:bodyPr/>
          <a:lstStyle/>
          <a:p>
            <a:pPr eaLnBrk="1" hangingPunct="1"/>
            <a:r>
              <a:rPr lang="de-DE" sz="2800" dirty="0">
                <a:latin typeface="Candara" panose="020E0502030303020204" pitchFamily="34" charset="0"/>
              </a:rPr>
              <a:t>The marginal damage cost is the damage done by an additional tonne of CO2 emitted</a:t>
            </a:r>
          </a:p>
          <a:p>
            <a:pPr eaLnBrk="1" hangingPunct="1"/>
            <a:r>
              <a:rPr lang="en-US" sz="2800" dirty="0">
                <a:latin typeface="Candara" panose="020E0502030303020204" pitchFamily="34" charset="0"/>
              </a:rPr>
              <a:t>It is the change in the net present value of the </a:t>
            </a:r>
            <a:r>
              <a:rPr lang="en-US" sz="2800" dirty="0" err="1">
                <a:latin typeface="Candara" panose="020E0502030303020204" pitchFamily="34" charset="0"/>
              </a:rPr>
              <a:t>monetised</a:t>
            </a:r>
            <a:r>
              <a:rPr lang="en-US" sz="2800" dirty="0">
                <a:latin typeface="Candara" panose="020E0502030303020204" pitchFamily="34" charset="0"/>
              </a:rPr>
              <a:t> impacts, </a:t>
            </a:r>
            <a:r>
              <a:rPr lang="en-US" sz="2800" dirty="0" err="1">
                <a:latin typeface="Candara" panose="020E0502030303020204" pitchFamily="34" charset="0"/>
              </a:rPr>
              <a:t>normalised</a:t>
            </a:r>
            <a:r>
              <a:rPr lang="en-US" sz="2800" dirty="0">
                <a:latin typeface="Candara" panose="020E0502030303020204" pitchFamily="34" charset="0"/>
              </a:rPr>
              <a:t> by the change in emissions</a:t>
            </a:r>
          </a:p>
          <a:p>
            <a:pPr eaLnBrk="1" hangingPunct="1"/>
            <a:r>
              <a:rPr lang="en-US" sz="2800" dirty="0">
                <a:latin typeface="Candara" panose="020E0502030303020204" pitchFamily="34" charset="0"/>
              </a:rPr>
              <a:t>The marginal damage cost is the Pigou tax – it says how much we should spend on climate policy, by how much we should raise energy prices</a:t>
            </a:r>
          </a:p>
          <a:p>
            <a:pPr eaLnBrk="1" hangingPunct="1"/>
            <a:r>
              <a:rPr lang="en-US" sz="2800" dirty="0">
                <a:latin typeface="Candara" panose="020E0502030303020204" pitchFamily="34" charset="0"/>
              </a:rPr>
              <a:t>It is a normative concept; it tells us what to do, given our values</a:t>
            </a:r>
            <a:endParaRPr lang="en-GB" sz="2800" dirty="0">
              <a:latin typeface="Candara" panose="020E0502030303020204" pitchFamily="34" charset="0"/>
            </a:endParaRPr>
          </a:p>
        </p:txBody>
      </p:sp>
      <p:sp>
        <p:nvSpPr>
          <p:cNvPr id="2055" name="Rectangle 7"/>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52" name="Rectangle 3"/>
          <p:cNvSpPr>
            <a:spLocks noGrp="1" noChangeArrowheads="1"/>
          </p:cNvSpPr>
          <p:nvPr>
            <p:ph type="title"/>
          </p:nvPr>
        </p:nvSpPr>
        <p:spPr>
          <a:xfrm>
            <a:off x="685800" y="76200"/>
            <a:ext cx="7772400" cy="1143000"/>
          </a:xfrm>
        </p:spPr>
        <p:txBody>
          <a:bodyPr/>
          <a:lstStyle/>
          <a:p>
            <a:pPr eaLnBrk="1" hangingPunct="1"/>
            <a:r>
              <a:rPr lang="en-US" sz="3600" dirty="0">
                <a:latin typeface="Candara" panose="020E0502030303020204" pitchFamily="34" charset="0"/>
              </a:rPr>
              <a:t>Social cost of carbon</a:t>
            </a:r>
            <a:endParaRPr lang="en-GB" sz="3600" dirty="0">
              <a:latin typeface="Candara" panose="020E0502030303020204" pitchFamily="34" charset="0"/>
            </a:endParaRPr>
          </a:p>
        </p:txBody>
      </p:sp>
      <p:sp>
        <p:nvSpPr>
          <p:cNvPr id="313348" name="Rectangle 4"/>
          <p:cNvSpPr>
            <a:spLocks noGrp="1" noChangeArrowheads="1"/>
          </p:cNvSpPr>
          <p:nvPr>
            <p:ph type="body" idx="1"/>
          </p:nvPr>
        </p:nvSpPr>
        <p:spPr>
          <a:xfrm>
            <a:off x="609600" y="1066800"/>
            <a:ext cx="7924800" cy="5105400"/>
          </a:xfrm>
        </p:spPr>
        <p:txBody>
          <a:bodyPr/>
          <a:lstStyle/>
          <a:p>
            <a:pPr eaLnBrk="1" hangingPunct="1"/>
            <a:r>
              <a:rPr lang="en-GB" sz="2800" dirty="0">
                <a:latin typeface="Candara" panose="020E0502030303020204" pitchFamily="34" charset="0"/>
              </a:rPr>
              <a:t>69 estimates of the total impact of climate change, 5397 estimates of its first partial derivative</a:t>
            </a:r>
          </a:p>
          <a:p>
            <a:pPr eaLnBrk="1" hangingPunct="1"/>
            <a:r>
              <a:rPr lang="en-GB" sz="2800" dirty="0">
                <a:latin typeface="Candara" panose="020E0502030303020204" pitchFamily="34" charset="0"/>
              </a:rPr>
              <a:t>Proliferation of estimates because</a:t>
            </a:r>
          </a:p>
          <a:p>
            <a:pPr lvl="1" eaLnBrk="1" hangingPunct="1"/>
            <a:r>
              <a:rPr lang="en-GB" sz="2400" dirty="0">
                <a:latin typeface="Candara" panose="020E0502030303020204" pitchFamily="34" charset="0"/>
              </a:rPr>
              <a:t>Total impact used to calibrate different impact curves</a:t>
            </a:r>
          </a:p>
          <a:p>
            <a:pPr lvl="1" eaLnBrk="1" hangingPunct="1"/>
            <a:r>
              <a:rPr lang="en-GB" sz="2400" dirty="0">
                <a:solidFill>
                  <a:schemeClr val="bg1">
                    <a:lumMod val="50000"/>
                  </a:schemeClr>
                </a:solidFill>
                <a:latin typeface="Candara" panose="020E0502030303020204" pitchFamily="34" charset="0"/>
              </a:rPr>
              <a:t>Different scenarios</a:t>
            </a:r>
          </a:p>
          <a:p>
            <a:pPr lvl="1" eaLnBrk="1" hangingPunct="1"/>
            <a:r>
              <a:rPr lang="en-GB" sz="2400" dirty="0">
                <a:solidFill>
                  <a:schemeClr val="bg1">
                    <a:lumMod val="50000"/>
                  </a:schemeClr>
                </a:solidFill>
                <a:latin typeface="Candara" panose="020E0502030303020204" pitchFamily="34" charset="0"/>
              </a:rPr>
              <a:t>Different climate models</a:t>
            </a:r>
          </a:p>
          <a:p>
            <a:pPr lvl="1" eaLnBrk="1" hangingPunct="1"/>
            <a:r>
              <a:rPr lang="en-GB" sz="2400" dirty="0">
                <a:solidFill>
                  <a:schemeClr val="bg1">
                    <a:lumMod val="50000"/>
                  </a:schemeClr>
                </a:solidFill>
                <a:latin typeface="Candara" panose="020E0502030303020204" pitchFamily="34" charset="0"/>
              </a:rPr>
              <a:t>Different carbon cycle models</a:t>
            </a:r>
          </a:p>
          <a:p>
            <a:pPr lvl="1" eaLnBrk="1" hangingPunct="1"/>
            <a:r>
              <a:rPr lang="en-GB" sz="2400" dirty="0">
                <a:solidFill>
                  <a:schemeClr val="bg1">
                    <a:lumMod val="50000"/>
                  </a:schemeClr>
                </a:solidFill>
                <a:latin typeface="Candara" panose="020E0502030303020204" pitchFamily="34" charset="0"/>
              </a:rPr>
              <a:t>Total impact hides regional, sectoral detail</a:t>
            </a:r>
          </a:p>
          <a:p>
            <a:pPr lvl="1" eaLnBrk="1" hangingPunct="1"/>
            <a:r>
              <a:rPr lang="en-GB" sz="2400" dirty="0">
                <a:solidFill>
                  <a:schemeClr val="bg1">
                    <a:lumMod val="50000"/>
                  </a:schemeClr>
                </a:solidFill>
                <a:latin typeface="Candara" panose="020E0502030303020204" pitchFamily="34" charset="0"/>
              </a:rPr>
              <a:t>Different views on how to aggregate over time, space and risk</a:t>
            </a:r>
          </a:p>
        </p:txBody>
      </p:sp>
      <p:sp>
        <p:nvSpPr>
          <p:cNvPr id="2055" name="Rectangle 7"/>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endParaRPr lang="en-US"/>
          </a:p>
        </p:txBody>
      </p:sp>
    </p:spTree>
    <p:extLst>
      <p:ext uri="{BB962C8B-B14F-4D97-AF65-F5344CB8AC3E}">
        <p14:creationId xmlns:p14="http://schemas.microsoft.com/office/powerpoint/2010/main" val="15863324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F24E3BC-AE9F-52DC-9D82-533337BB2138}"/>
              </a:ext>
            </a:extLst>
          </p:cNvPr>
          <p:cNvPicPr>
            <a:picLocks noChangeAspect="1"/>
          </p:cNvPicPr>
          <p:nvPr/>
        </p:nvPicPr>
        <p:blipFill>
          <a:blip r:embed="rId2"/>
          <a:stretch>
            <a:fillRect/>
          </a:stretch>
        </p:blipFill>
        <p:spPr>
          <a:xfrm>
            <a:off x="4916" y="-24582"/>
            <a:ext cx="9067964" cy="6577781"/>
          </a:xfrm>
          <a:prstGeom prst="rect">
            <a:avLst/>
          </a:prstGeom>
        </p:spPr>
      </p:pic>
    </p:spTree>
    <p:extLst>
      <p:ext uri="{BB962C8B-B14F-4D97-AF65-F5344CB8AC3E}">
        <p14:creationId xmlns:p14="http://schemas.microsoft.com/office/powerpoint/2010/main" val="7280155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52" name="Rectangle 3"/>
          <p:cNvSpPr>
            <a:spLocks noGrp="1" noChangeArrowheads="1"/>
          </p:cNvSpPr>
          <p:nvPr>
            <p:ph type="title"/>
          </p:nvPr>
        </p:nvSpPr>
        <p:spPr>
          <a:xfrm>
            <a:off x="685800" y="76200"/>
            <a:ext cx="7772400" cy="1143000"/>
          </a:xfrm>
        </p:spPr>
        <p:txBody>
          <a:bodyPr/>
          <a:lstStyle/>
          <a:p>
            <a:pPr eaLnBrk="1" hangingPunct="1"/>
            <a:r>
              <a:rPr lang="en-US" sz="3600" dirty="0">
                <a:latin typeface="Candara" panose="020E0502030303020204" pitchFamily="34" charset="0"/>
              </a:rPr>
              <a:t>Social cost of carbon</a:t>
            </a:r>
            <a:endParaRPr lang="en-GB" sz="3600" dirty="0">
              <a:latin typeface="Candara" panose="020E0502030303020204" pitchFamily="34" charset="0"/>
            </a:endParaRPr>
          </a:p>
        </p:txBody>
      </p:sp>
      <p:sp>
        <p:nvSpPr>
          <p:cNvPr id="313348" name="Rectangle 4"/>
          <p:cNvSpPr>
            <a:spLocks noGrp="1" noChangeArrowheads="1"/>
          </p:cNvSpPr>
          <p:nvPr>
            <p:ph type="body" idx="1"/>
          </p:nvPr>
        </p:nvSpPr>
        <p:spPr>
          <a:xfrm>
            <a:off x="609600" y="1066800"/>
            <a:ext cx="7924800" cy="5105400"/>
          </a:xfrm>
        </p:spPr>
        <p:txBody>
          <a:bodyPr/>
          <a:lstStyle/>
          <a:p>
            <a:pPr eaLnBrk="1" hangingPunct="1"/>
            <a:r>
              <a:rPr lang="en-GB" sz="2800" dirty="0">
                <a:latin typeface="Candara" panose="020E0502030303020204" pitchFamily="34" charset="0"/>
              </a:rPr>
              <a:t>69 estimates of the total impact of climate change, 5397 estimates of its first partial derivative</a:t>
            </a:r>
          </a:p>
          <a:p>
            <a:pPr eaLnBrk="1" hangingPunct="1"/>
            <a:r>
              <a:rPr lang="en-GB" sz="2800" dirty="0">
                <a:latin typeface="Candara" panose="020E0502030303020204" pitchFamily="34" charset="0"/>
              </a:rPr>
              <a:t>Proliferation of estimates because</a:t>
            </a:r>
          </a:p>
          <a:p>
            <a:pPr lvl="1" eaLnBrk="1" hangingPunct="1"/>
            <a:r>
              <a:rPr lang="en-GB" sz="2400" dirty="0">
                <a:latin typeface="Candara" panose="020E0502030303020204" pitchFamily="34" charset="0"/>
              </a:rPr>
              <a:t>Total impact used to calibrate different impact curves</a:t>
            </a:r>
          </a:p>
          <a:p>
            <a:pPr lvl="1" eaLnBrk="1" hangingPunct="1"/>
            <a:r>
              <a:rPr lang="en-GB" sz="2400" dirty="0">
                <a:latin typeface="Candara" panose="020E0502030303020204" pitchFamily="34" charset="0"/>
              </a:rPr>
              <a:t>Different scenarios</a:t>
            </a:r>
          </a:p>
          <a:p>
            <a:pPr lvl="1" eaLnBrk="1" hangingPunct="1"/>
            <a:r>
              <a:rPr lang="en-GB" sz="2400" dirty="0">
                <a:solidFill>
                  <a:schemeClr val="bg1">
                    <a:lumMod val="50000"/>
                  </a:schemeClr>
                </a:solidFill>
                <a:latin typeface="Candara" panose="020E0502030303020204" pitchFamily="34" charset="0"/>
              </a:rPr>
              <a:t>Different climate models</a:t>
            </a:r>
          </a:p>
          <a:p>
            <a:pPr lvl="1" eaLnBrk="1" hangingPunct="1"/>
            <a:r>
              <a:rPr lang="en-GB" sz="2400" dirty="0">
                <a:solidFill>
                  <a:schemeClr val="bg1">
                    <a:lumMod val="50000"/>
                  </a:schemeClr>
                </a:solidFill>
                <a:latin typeface="Candara" panose="020E0502030303020204" pitchFamily="34" charset="0"/>
              </a:rPr>
              <a:t>Different carbon cycle models</a:t>
            </a:r>
          </a:p>
          <a:p>
            <a:pPr lvl="1" eaLnBrk="1" hangingPunct="1"/>
            <a:r>
              <a:rPr lang="en-GB" sz="2400" dirty="0">
                <a:solidFill>
                  <a:schemeClr val="bg1">
                    <a:lumMod val="50000"/>
                  </a:schemeClr>
                </a:solidFill>
                <a:latin typeface="Candara" panose="020E0502030303020204" pitchFamily="34" charset="0"/>
              </a:rPr>
              <a:t>Total impact hides regional, sectoral detail</a:t>
            </a:r>
          </a:p>
          <a:p>
            <a:pPr lvl="1" eaLnBrk="1" hangingPunct="1"/>
            <a:r>
              <a:rPr lang="en-GB" sz="2400" dirty="0">
                <a:solidFill>
                  <a:schemeClr val="bg1">
                    <a:lumMod val="50000"/>
                  </a:schemeClr>
                </a:solidFill>
                <a:latin typeface="Candara" panose="020E0502030303020204" pitchFamily="34" charset="0"/>
              </a:rPr>
              <a:t>Different views on how to aggregate over time, space and risk</a:t>
            </a:r>
          </a:p>
        </p:txBody>
      </p:sp>
      <p:sp>
        <p:nvSpPr>
          <p:cNvPr id="2055" name="Rectangle 7"/>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endParaRPr lang="en-US"/>
          </a:p>
        </p:txBody>
      </p:sp>
    </p:spTree>
    <p:extLst>
      <p:ext uri="{BB962C8B-B14F-4D97-AF65-F5344CB8AC3E}">
        <p14:creationId xmlns:p14="http://schemas.microsoft.com/office/powerpoint/2010/main" val="2038190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685800" y="152400"/>
            <a:ext cx="7772400" cy="1143000"/>
          </a:xfrm>
        </p:spPr>
        <p:txBody>
          <a:bodyPr/>
          <a:lstStyle/>
          <a:p>
            <a:pPr eaLnBrk="1" hangingPunct="1"/>
            <a:r>
              <a:rPr lang="de-DE" sz="4000" dirty="0">
                <a:latin typeface="Candara" panose="020E0502030303020204" pitchFamily="34" charset="0"/>
              </a:rPr>
              <a:t>Economic impacts</a:t>
            </a:r>
            <a:endParaRPr lang="en-GB" sz="4000" dirty="0">
              <a:latin typeface="Candara" panose="020E0502030303020204" pitchFamily="34" charset="0"/>
            </a:endParaRPr>
          </a:p>
        </p:txBody>
      </p:sp>
      <p:sp>
        <p:nvSpPr>
          <p:cNvPr id="7171" name="Rectangle 3"/>
          <p:cNvSpPr>
            <a:spLocks noGrp="1" noChangeArrowheads="1"/>
          </p:cNvSpPr>
          <p:nvPr>
            <p:ph type="body" idx="1"/>
          </p:nvPr>
        </p:nvSpPr>
        <p:spPr>
          <a:xfrm>
            <a:off x="685800" y="1447800"/>
            <a:ext cx="7772400" cy="4114800"/>
          </a:xfrm>
        </p:spPr>
        <p:txBody>
          <a:bodyPr/>
          <a:lstStyle/>
          <a:p>
            <a:r>
              <a:rPr lang="de-DE" sz="2800" b="1" dirty="0">
                <a:latin typeface="Candara" panose="020E0502030303020204" pitchFamily="34" charset="0"/>
              </a:rPr>
              <a:t>Methods for estimating total welfare impact</a:t>
            </a:r>
          </a:p>
          <a:p>
            <a:pPr lvl="1"/>
            <a:r>
              <a:rPr lang="en-GB" sz="2400" dirty="0">
                <a:latin typeface="Candara" panose="020E0502030303020204" pitchFamily="34" charset="0"/>
              </a:rPr>
              <a:t>Monetary valuation</a:t>
            </a:r>
          </a:p>
          <a:p>
            <a:pPr lvl="1"/>
            <a:r>
              <a:rPr lang="en-GB" sz="2400" dirty="0">
                <a:latin typeface="Candara" panose="020E0502030303020204" pitchFamily="34" charset="0"/>
              </a:rPr>
              <a:t>WTP v WTAC</a:t>
            </a:r>
            <a:endParaRPr lang="de-DE" sz="2400" dirty="0">
              <a:latin typeface="Candara" panose="020E0502030303020204" pitchFamily="34" charset="0"/>
            </a:endParaRPr>
          </a:p>
          <a:p>
            <a:pPr lvl="1"/>
            <a:r>
              <a:rPr lang="de-DE" sz="2400" dirty="0">
                <a:latin typeface="Candara" panose="020E0502030303020204" pitchFamily="34" charset="0"/>
              </a:rPr>
              <a:t>Benefit transfer</a:t>
            </a:r>
          </a:p>
          <a:p>
            <a:r>
              <a:rPr lang="de-DE" sz="2800" dirty="0">
                <a:latin typeface="Candara" panose="020E0502030303020204" pitchFamily="34" charset="0"/>
              </a:rPr>
              <a:t>Results and caveats</a:t>
            </a:r>
          </a:p>
          <a:p>
            <a:r>
              <a:rPr lang="de-DE" sz="2800" dirty="0">
                <a:latin typeface="Candara" panose="020E0502030303020204" pitchFamily="34" charset="0"/>
              </a:rPr>
              <a:t>Climate v weather</a:t>
            </a:r>
          </a:p>
          <a:p>
            <a:r>
              <a:rPr lang="de-DE" sz="2800" dirty="0">
                <a:latin typeface="Candara" panose="020E0502030303020204" pitchFamily="34" charset="0"/>
              </a:rPr>
              <a:t>Social cost of carbon</a:t>
            </a:r>
          </a:p>
          <a:p>
            <a:r>
              <a:rPr lang="de-DE" sz="2800" dirty="0">
                <a:latin typeface="Candara" panose="020E0502030303020204" pitchFamily="34" charset="0"/>
              </a:rPr>
              <a:t>Distribution </a:t>
            </a:r>
            <a:r>
              <a:rPr lang="de-DE" sz="2800" dirty="0" err="1">
                <a:latin typeface="Candara" panose="020E0502030303020204" pitchFamily="34" charset="0"/>
              </a:rPr>
              <a:t>of</a:t>
            </a:r>
            <a:r>
              <a:rPr lang="de-DE" sz="2800" dirty="0">
                <a:latin typeface="Candara" panose="020E0502030303020204" pitchFamily="34" charset="0"/>
              </a:rPr>
              <a:t> </a:t>
            </a:r>
            <a:r>
              <a:rPr lang="de-DE" sz="2800" dirty="0" err="1">
                <a:latin typeface="Candara" panose="020E0502030303020204" pitchFamily="34" charset="0"/>
              </a:rPr>
              <a:t>impacts</a:t>
            </a:r>
            <a:endParaRPr lang="en-GB" sz="2800" dirty="0">
              <a:latin typeface="Candara" panose="020E0502030303020204" pitchFamily="34" charset="0"/>
            </a:endParaRPr>
          </a:p>
          <a:p>
            <a:r>
              <a:rPr lang="en-GB" sz="2800" dirty="0">
                <a:latin typeface="Candara" panose="020E0502030303020204" pitchFamily="34" charset="0"/>
              </a:rPr>
              <a:t>Dynamic vulnerability</a:t>
            </a:r>
          </a:p>
          <a:p>
            <a:r>
              <a:rPr lang="en-GB" sz="2800" dirty="0">
                <a:latin typeface="Candara" panose="020E0502030303020204" pitchFamily="34" charset="0"/>
              </a:rPr>
              <a:t>Schelling conjecture</a:t>
            </a:r>
            <a:endParaRPr lang="de-DE" sz="2800" dirty="0">
              <a:latin typeface="Candara" panose="020E0502030303020204" pitchFamily="34" charset="0"/>
            </a:endParaRPr>
          </a:p>
        </p:txBody>
      </p:sp>
    </p:spTree>
    <p:extLst>
      <p:ext uri="{BB962C8B-B14F-4D97-AF65-F5344CB8AC3E}">
        <p14:creationId xmlns:p14="http://schemas.microsoft.com/office/powerpoint/2010/main" val="24290435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8002CC4-54FC-3FB3-E425-B855C4F9D412}"/>
              </a:ext>
            </a:extLst>
          </p:cNvPr>
          <p:cNvPicPr>
            <a:picLocks noChangeAspect="1"/>
          </p:cNvPicPr>
          <p:nvPr/>
        </p:nvPicPr>
        <p:blipFill>
          <a:blip r:embed="rId3"/>
          <a:stretch>
            <a:fillRect/>
          </a:stretch>
        </p:blipFill>
        <p:spPr>
          <a:xfrm>
            <a:off x="-8824" y="76199"/>
            <a:ext cx="9152823" cy="6639337"/>
          </a:xfrm>
          <a:prstGeom prst="rect">
            <a:avLst/>
          </a:prstGeom>
        </p:spPr>
      </p:pic>
    </p:spTree>
    <p:extLst>
      <p:ext uri="{BB962C8B-B14F-4D97-AF65-F5344CB8AC3E}">
        <p14:creationId xmlns:p14="http://schemas.microsoft.com/office/powerpoint/2010/main" val="27607988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52" name="Rectangle 3"/>
          <p:cNvSpPr>
            <a:spLocks noGrp="1" noChangeArrowheads="1"/>
          </p:cNvSpPr>
          <p:nvPr>
            <p:ph type="title"/>
          </p:nvPr>
        </p:nvSpPr>
        <p:spPr>
          <a:xfrm>
            <a:off x="685800" y="76200"/>
            <a:ext cx="7772400" cy="1143000"/>
          </a:xfrm>
        </p:spPr>
        <p:txBody>
          <a:bodyPr/>
          <a:lstStyle/>
          <a:p>
            <a:pPr eaLnBrk="1" hangingPunct="1"/>
            <a:r>
              <a:rPr lang="en-US" sz="3600" dirty="0">
                <a:latin typeface="Candara" panose="020E0502030303020204" pitchFamily="34" charset="0"/>
              </a:rPr>
              <a:t>Social cost of carbon</a:t>
            </a:r>
            <a:endParaRPr lang="en-GB" sz="3600" dirty="0">
              <a:latin typeface="Candara" panose="020E0502030303020204" pitchFamily="34" charset="0"/>
            </a:endParaRPr>
          </a:p>
        </p:txBody>
      </p:sp>
      <p:sp>
        <p:nvSpPr>
          <p:cNvPr id="313348" name="Rectangle 4"/>
          <p:cNvSpPr>
            <a:spLocks noGrp="1" noChangeArrowheads="1"/>
          </p:cNvSpPr>
          <p:nvPr>
            <p:ph type="body" idx="1"/>
          </p:nvPr>
        </p:nvSpPr>
        <p:spPr>
          <a:xfrm>
            <a:off x="609600" y="1066800"/>
            <a:ext cx="7924800" cy="5105400"/>
          </a:xfrm>
        </p:spPr>
        <p:txBody>
          <a:bodyPr/>
          <a:lstStyle/>
          <a:p>
            <a:pPr eaLnBrk="1" hangingPunct="1"/>
            <a:r>
              <a:rPr lang="en-GB" sz="2800" dirty="0">
                <a:latin typeface="Candara" panose="020E0502030303020204" pitchFamily="34" charset="0"/>
              </a:rPr>
              <a:t>69 estimates of the total impact of climate change, 5397 estimates of its first partial derivative</a:t>
            </a:r>
          </a:p>
          <a:p>
            <a:pPr eaLnBrk="1" hangingPunct="1"/>
            <a:r>
              <a:rPr lang="en-GB" sz="2800" dirty="0">
                <a:latin typeface="Candara" panose="020E0502030303020204" pitchFamily="34" charset="0"/>
              </a:rPr>
              <a:t>Proliferation of estimates because</a:t>
            </a:r>
          </a:p>
          <a:p>
            <a:pPr lvl="1" eaLnBrk="1" hangingPunct="1"/>
            <a:r>
              <a:rPr lang="en-GB" sz="2400" dirty="0">
                <a:latin typeface="Candara" panose="020E0502030303020204" pitchFamily="34" charset="0"/>
              </a:rPr>
              <a:t>Total impact used to calibrate different impact curves</a:t>
            </a:r>
          </a:p>
          <a:p>
            <a:pPr lvl="1" eaLnBrk="1" hangingPunct="1"/>
            <a:r>
              <a:rPr lang="en-GB" sz="2400" dirty="0">
                <a:latin typeface="Candara" panose="020E0502030303020204" pitchFamily="34" charset="0"/>
              </a:rPr>
              <a:t>Different scenarios</a:t>
            </a:r>
          </a:p>
          <a:p>
            <a:pPr lvl="1" eaLnBrk="1" hangingPunct="1"/>
            <a:r>
              <a:rPr lang="en-GB" sz="2400" dirty="0">
                <a:latin typeface="Candara" panose="020E0502030303020204" pitchFamily="34" charset="0"/>
              </a:rPr>
              <a:t>Different climate models</a:t>
            </a:r>
          </a:p>
          <a:p>
            <a:pPr lvl="1" eaLnBrk="1" hangingPunct="1"/>
            <a:r>
              <a:rPr lang="en-GB" sz="2400" dirty="0">
                <a:latin typeface="Candara" panose="020E0502030303020204" pitchFamily="34" charset="0"/>
              </a:rPr>
              <a:t>Different carbon cycle models</a:t>
            </a:r>
          </a:p>
          <a:p>
            <a:pPr lvl="1" eaLnBrk="1" hangingPunct="1"/>
            <a:r>
              <a:rPr lang="en-GB" sz="2400" dirty="0">
                <a:latin typeface="Candara" panose="020E0502030303020204" pitchFamily="34" charset="0"/>
              </a:rPr>
              <a:t>Total impact hides regional, sectoral detail</a:t>
            </a:r>
          </a:p>
          <a:p>
            <a:pPr lvl="1" eaLnBrk="1" hangingPunct="1"/>
            <a:r>
              <a:rPr lang="en-GB" sz="2400" dirty="0">
                <a:latin typeface="Candara" panose="020E0502030303020204" pitchFamily="34" charset="0"/>
              </a:rPr>
              <a:t>Different views on how to aggregate over time, space and risk</a:t>
            </a:r>
          </a:p>
        </p:txBody>
      </p:sp>
      <p:sp>
        <p:nvSpPr>
          <p:cNvPr id="2055" name="Rectangle 7"/>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endParaRPr lang="en-US"/>
          </a:p>
        </p:txBody>
      </p:sp>
    </p:spTree>
    <p:extLst>
      <p:ext uri="{BB962C8B-B14F-4D97-AF65-F5344CB8AC3E}">
        <p14:creationId xmlns:p14="http://schemas.microsoft.com/office/powerpoint/2010/main" val="18104702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52" name="Rectangle 3"/>
          <p:cNvSpPr>
            <a:spLocks noGrp="1" noChangeArrowheads="1"/>
          </p:cNvSpPr>
          <p:nvPr>
            <p:ph type="title"/>
          </p:nvPr>
        </p:nvSpPr>
        <p:spPr>
          <a:xfrm>
            <a:off x="685800" y="76200"/>
            <a:ext cx="7772400" cy="1143000"/>
          </a:xfrm>
        </p:spPr>
        <p:txBody>
          <a:bodyPr/>
          <a:lstStyle/>
          <a:p>
            <a:pPr eaLnBrk="1" hangingPunct="1"/>
            <a:r>
              <a:rPr lang="en-US" sz="3600" dirty="0">
                <a:latin typeface="Candara" panose="020E0502030303020204" pitchFamily="34" charset="0"/>
              </a:rPr>
              <a:t>Social cost of carbon</a:t>
            </a:r>
            <a:endParaRPr lang="en-GB" sz="3600" dirty="0">
              <a:latin typeface="Candara" panose="020E0502030303020204" pitchFamily="34" charset="0"/>
            </a:endParaRPr>
          </a:p>
        </p:txBody>
      </p:sp>
      <p:sp>
        <p:nvSpPr>
          <p:cNvPr id="313348" name="Rectangle 4"/>
          <p:cNvSpPr>
            <a:spLocks noGrp="1" noChangeArrowheads="1"/>
          </p:cNvSpPr>
          <p:nvPr>
            <p:ph type="body" idx="1"/>
          </p:nvPr>
        </p:nvSpPr>
        <p:spPr>
          <a:xfrm>
            <a:off x="609600" y="1066800"/>
            <a:ext cx="7924800" cy="5105400"/>
          </a:xfrm>
        </p:spPr>
        <p:txBody>
          <a:bodyPr/>
          <a:lstStyle/>
          <a:p>
            <a:pPr eaLnBrk="1" hangingPunct="1"/>
            <a:r>
              <a:rPr lang="en-GB" sz="2800" dirty="0">
                <a:latin typeface="Candara" panose="020E0502030303020204" pitchFamily="34" charset="0"/>
              </a:rPr>
              <a:t>69 estimates of the total impact of climate change, 5397 estimates of its first partial derivative (in 207 papers)</a:t>
            </a:r>
          </a:p>
          <a:p>
            <a:pPr eaLnBrk="1" hangingPunct="1"/>
            <a:r>
              <a:rPr lang="en-GB" sz="2800" dirty="0">
                <a:latin typeface="Candara" panose="020E0502030303020204" pitchFamily="34" charset="0"/>
              </a:rPr>
              <a:t>Proliferation of estimates because</a:t>
            </a:r>
          </a:p>
          <a:p>
            <a:pPr lvl="1" eaLnBrk="1" hangingPunct="1"/>
            <a:r>
              <a:rPr lang="en-GB" sz="2400" dirty="0">
                <a:latin typeface="Candara" panose="020E0502030303020204" pitchFamily="34" charset="0"/>
              </a:rPr>
              <a:t>Total impact used to calibrate different impact curves</a:t>
            </a:r>
          </a:p>
          <a:p>
            <a:pPr lvl="1" eaLnBrk="1" hangingPunct="1"/>
            <a:r>
              <a:rPr lang="en-GB" sz="2400" dirty="0">
                <a:latin typeface="Candara" panose="020E0502030303020204" pitchFamily="34" charset="0"/>
              </a:rPr>
              <a:t>Different scenarios</a:t>
            </a:r>
          </a:p>
          <a:p>
            <a:pPr lvl="1" eaLnBrk="1" hangingPunct="1"/>
            <a:r>
              <a:rPr lang="en-GB" sz="2400" dirty="0">
                <a:latin typeface="Candara" panose="020E0502030303020204" pitchFamily="34" charset="0"/>
              </a:rPr>
              <a:t>Different climate models</a:t>
            </a:r>
          </a:p>
          <a:p>
            <a:pPr lvl="1" eaLnBrk="1" hangingPunct="1"/>
            <a:r>
              <a:rPr lang="en-GB" sz="2400" dirty="0">
                <a:latin typeface="Candara" panose="020E0502030303020204" pitchFamily="34" charset="0"/>
              </a:rPr>
              <a:t>Different carbon cycle models</a:t>
            </a:r>
          </a:p>
          <a:p>
            <a:pPr lvl="1" eaLnBrk="1" hangingPunct="1"/>
            <a:r>
              <a:rPr lang="en-GB" sz="2400" dirty="0">
                <a:latin typeface="Candara" panose="020E0502030303020204" pitchFamily="34" charset="0"/>
              </a:rPr>
              <a:t>Total impact hides regional, sectoral detail</a:t>
            </a:r>
          </a:p>
          <a:p>
            <a:pPr lvl="1" eaLnBrk="1" hangingPunct="1"/>
            <a:r>
              <a:rPr lang="en-GB" sz="2400" dirty="0">
                <a:latin typeface="Candara" panose="020E0502030303020204" pitchFamily="34" charset="0"/>
              </a:rPr>
              <a:t>Different views on how to aggregate over time, space and risk</a:t>
            </a:r>
          </a:p>
        </p:txBody>
      </p:sp>
      <p:sp>
        <p:nvSpPr>
          <p:cNvPr id="2055" name="Rectangle 7"/>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endParaRPr lang="en-US"/>
          </a:p>
        </p:txBody>
      </p:sp>
    </p:spTree>
    <p:extLst>
      <p:ext uri="{BB962C8B-B14F-4D97-AF65-F5344CB8AC3E}">
        <p14:creationId xmlns:p14="http://schemas.microsoft.com/office/powerpoint/2010/main" val="40284036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ext Box 2"/>
          <p:cNvSpPr txBox="1">
            <a:spLocks noChangeArrowheads="1"/>
          </p:cNvSpPr>
          <p:nvPr/>
        </p:nvSpPr>
        <p:spPr bwMode="auto">
          <a:xfrm>
            <a:off x="3111500" y="285750"/>
            <a:ext cx="184150" cy="457200"/>
          </a:xfrm>
          <a:prstGeom prst="rect">
            <a:avLst/>
          </a:prstGeom>
          <a:noFill/>
          <a:ln w="9525">
            <a:noFill/>
            <a:miter lim="800000"/>
            <a:headEnd/>
            <a:tailEnd/>
          </a:ln>
          <a:effectLst/>
        </p:spPr>
        <p:txBody>
          <a:bodyPr wrap="none">
            <a:spAutoFit/>
          </a:bodyPr>
          <a:lstStyle/>
          <a:p>
            <a:endParaRPr lang="en-US">
              <a:latin typeface="Comic Sans MS" pitchFamily="66" charset="0"/>
            </a:endParaRPr>
          </a:p>
        </p:txBody>
      </p:sp>
      <p:pic>
        <p:nvPicPr>
          <p:cNvPr id="5" name="Picture 4" descr="Histogram&#10;&#10;Description automatically generated with medium confidence">
            <a:extLst>
              <a:ext uri="{FF2B5EF4-FFF2-40B4-BE49-F238E27FC236}">
                <a16:creationId xmlns:a16="http://schemas.microsoft.com/office/drawing/2014/main" id="{A85F0258-64B8-9292-4CBF-E53273320C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228486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histogram&#10;&#10;Description automatically generated">
            <a:extLst>
              <a:ext uri="{FF2B5EF4-FFF2-40B4-BE49-F238E27FC236}">
                <a16:creationId xmlns:a16="http://schemas.microsoft.com/office/drawing/2014/main" id="{580A3596-123C-3BC3-CB51-AAF0CA22B0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08"/>
            <a:ext cx="9144000" cy="6858000"/>
          </a:xfrm>
          <a:prstGeom prst="rect">
            <a:avLst/>
          </a:prstGeom>
        </p:spPr>
      </p:pic>
    </p:spTree>
    <p:extLst>
      <p:ext uri="{BB962C8B-B14F-4D97-AF65-F5344CB8AC3E}">
        <p14:creationId xmlns:p14="http://schemas.microsoft.com/office/powerpoint/2010/main" val="19894135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4" name="Rectangle 3"/>
          <p:cNvSpPr>
            <a:spLocks noGrp="1" noChangeArrowheads="1"/>
          </p:cNvSpPr>
          <p:nvPr>
            <p:ph type="title"/>
          </p:nvPr>
        </p:nvSpPr>
        <p:spPr>
          <a:xfrm>
            <a:off x="685800" y="76200"/>
            <a:ext cx="7772400" cy="1143000"/>
          </a:xfrm>
        </p:spPr>
        <p:txBody>
          <a:bodyPr/>
          <a:lstStyle/>
          <a:p>
            <a:pPr eaLnBrk="1" hangingPunct="1"/>
            <a:r>
              <a:rPr lang="en-US" sz="3600" dirty="0">
                <a:latin typeface="Candara" panose="020E0502030303020204" pitchFamily="34" charset="0"/>
              </a:rPr>
              <a:t>Economic Impact</a:t>
            </a:r>
            <a:endParaRPr lang="en-GB" sz="3600" dirty="0">
              <a:latin typeface="Candara" panose="020E0502030303020204" pitchFamily="34" charset="0"/>
            </a:endParaRPr>
          </a:p>
        </p:txBody>
      </p:sp>
      <p:sp>
        <p:nvSpPr>
          <p:cNvPr id="327684" name="Rectangle 4"/>
          <p:cNvSpPr>
            <a:spLocks noGrp="1" noChangeArrowheads="1"/>
          </p:cNvSpPr>
          <p:nvPr>
            <p:ph type="body" idx="1"/>
          </p:nvPr>
        </p:nvSpPr>
        <p:spPr>
          <a:xfrm>
            <a:off x="685800" y="1066800"/>
            <a:ext cx="7772400" cy="5105400"/>
          </a:xfrm>
        </p:spPr>
        <p:txBody>
          <a:bodyPr/>
          <a:lstStyle/>
          <a:p>
            <a:pPr eaLnBrk="1" hangingPunct="1"/>
            <a:r>
              <a:rPr lang="de-DE" dirty="0">
                <a:latin typeface="Candara" panose="020E0502030303020204" pitchFamily="34" charset="0"/>
              </a:rPr>
              <a:t>Discussed impacts of climate change on welfare</a:t>
            </a:r>
          </a:p>
          <a:p>
            <a:pPr eaLnBrk="1" hangingPunct="1"/>
            <a:r>
              <a:rPr lang="de-DE" dirty="0">
                <a:latin typeface="Candara" panose="020E0502030303020204" pitchFamily="34" charset="0"/>
              </a:rPr>
              <a:t>Benefit of climate policy is the avoided impact</a:t>
            </a:r>
          </a:p>
          <a:p>
            <a:pPr eaLnBrk="1" hangingPunct="1"/>
            <a:r>
              <a:rPr lang="de-DE" dirty="0">
                <a:latin typeface="Candara" panose="020E0502030303020204" pitchFamily="34" charset="0"/>
              </a:rPr>
              <a:t>Uncertain, many assumptions</a:t>
            </a:r>
          </a:p>
          <a:p>
            <a:pPr eaLnBrk="1" hangingPunct="1"/>
            <a:r>
              <a:rPr lang="de-DE" dirty="0">
                <a:latin typeface="Candara" panose="020E0502030303020204" pitchFamily="34" charset="0"/>
              </a:rPr>
              <a:t>Mix of normative and positive elements</a:t>
            </a:r>
          </a:p>
          <a:p>
            <a:pPr eaLnBrk="1" hangingPunct="1"/>
            <a:endParaRPr lang="en-GB" dirty="0">
              <a:latin typeface="Comic Sans MS" pitchFamily="66" charset="0"/>
            </a:endParaRPr>
          </a:p>
        </p:txBody>
      </p:sp>
      <p:sp>
        <p:nvSpPr>
          <p:cNvPr id="5127" name="Rectangle 7"/>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42EF9CFF-D169-C95C-B687-E3F4D315ADA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47697" y="0"/>
            <a:ext cx="4848606" cy="6858000"/>
          </a:xfrm>
          <a:prstGeom prst="rect">
            <a:avLst/>
          </a:prstGeom>
        </p:spPr>
      </p:pic>
    </p:spTree>
    <p:extLst>
      <p:ext uri="{BB962C8B-B14F-4D97-AF65-F5344CB8AC3E}">
        <p14:creationId xmlns:p14="http://schemas.microsoft.com/office/powerpoint/2010/main" val="32186692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685800" y="152400"/>
            <a:ext cx="7772400" cy="1143000"/>
          </a:xfrm>
        </p:spPr>
        <p:txBody>
          <a:bodyPr/>
          <a:lstStyle/>
          <a:p>
            <a:pPr eaLnBrk="1" hangingPunct="1"/>
            <a:r>
              <a:rPr lang="de-DE" sz="4000" dirty="0">
                <a:latin typeface="Candara" panose="020E0502030303020204" pitchFamily="34" charset="0"/>
              </a:rPr>
              <a:t>Economic impacts</a:t>
            </a:r>
            <a:endParaRPr lang="en-GB" sz="4000" dirty="0">
              <a:latin typeface="Candara" panose="020E0502030303020204" pitchFamily="34" charset="0"/>
            </a:endParaRPr>
          </a:p>
        </p:txBody>
      </p:sp>
      <p:sp>
        <p:nvSpPr>
          <p:cNvPr id="7171" name="Rectangle 3"/>
          <p:cNvSpPr>
            <a:spLocks noGrp="1" noChangeArrowheads="1"/>
          </p:cNvSpPr>
          <p:nvPr>
            <p:ph type="body" idx="1"/>
          </p:nvPr>
        </p:nvSpPr>
        <p:spPr>
          <a:xfrm>
            <a:off x="685800" y="1447800"/>
            <a:ext cx="7772400" cy="4114800"/>
          </a:xfrm>
        </p:spPr>
        <p:txBody>
          <a:bodyPr/>
          <a:lstStyle/>
          <a:p>
            <a:r>
              <a:rPr lang="de-DE" sz="2800" dirty="0">
                <a:latin typeface="Candara" panose="020E0502030303020204" pitchFamily="34" charset="0"/>
              </a:rPr>
              <a:t>Methods for estimating total welfare impact</a:t>
            </a:r>
          </a:p>
          <a:p>
            <a:pPr lvl="1"/>
            <a:r>
              <a:rPr lang="en-GB" sz="2400" dirty="0">
                <a:latin typeface="Candara" panose="020E0502030303020204" pitchFamily="34" charset="0"/>
              </a:rPr>
              <a:t>Monetary valuation</a:t>
            </a:r>
          </a:p>
          <a:p>
            <a:pPr lvl="1"/>
            <a:r>
              <a:rPr lang="en-GB" sz="2400" dirty="0">
                <a:latin typeface="Candara" panose="020E0502030303020204" pitchFamily="34" charset="0"/>
              </a:rPr>
              <a:t>WTP v WTAC</a:t>
            </a:r>
            <a:endParaRPr lang="de-DE" sz="2400" dirty="0">
              <a:latin typeface="Candara" panose="020E0502030303020204" pitchFamily="34" charset="0"/>
            </a:endParaRPr>
          </a:p>
          <a:p>
            <a:pPr lvl="1"/>
            <a:r>
              <a:rPr lang="de-DE" sz="2400" dirty="0">
                <a:latin typeface="Candara" panose="020E0502030303020204" pitchFamily="34" charset="0"/>
              </a:rPr>
              <a:t>Benefit transfer</a:t>
            </a:r>
          </a:p>
          <a:p>
            <a:r>
              <a:rPr lang="de-DE" sz="2800" dirty="0">
                <a:latin typeface="Candara" panose="020E0502030303020204" pitchFamily="34" charset="0"/>
              </a:rPr>
              <a:t>Results and caveats</a:t>
            </a:r>
          </a:p>
          <a:p>
            <a:r>
              <a:rPr lang="de-DE" sz="2800" dirty="0">
                <a:latin typeface="Candara" panose="020E0502030303020204" pitchFamily="34" charset="0"/>
              </a:rPr>
              <a:t>Climate v weather</a:t>
            </a:r>
          </a:p>
          <a:p>
            <a:r>
              <a:rPr lang="de-DE" sz="2800" dirty="0">
                <a:latin typeface="Candara" panose="020E0502030303020204" pitchFamily="34" charset="0"/>
              </a:rPr>
              <a:t>Social cost of carbon</a:t>
            </a:r>
          </a:p>
          <a:p>
            <a:r>
              <a:rPr lang="de-DE" sz="2800" b="1" dirty="0">
                <a:latin typeface="Candara" panose="020E0502030303020204" pitchFamily="34" charset="0"/>
              </a:rPr>
              <a:t>Distribution </a:t>
            </a:r>
            <a:r>
              <a:rPr lang="de-DE" sz="2800" b="1" dirty="0" err="1">
                <a:latin typeface="Candara" panose="020E0502030303020204" pitchFamily="34" charset="0"/>
              </a:rPr>
              <a:t>of</a:t>
            </a:r>
            <a:r>
              <a:rPr lang="de-DE" sz="2800" b="1" dirty="0">
                <a:latin typeface="Candara" panose="020E0502030303020204" pitchFamily="34" charset="0"/>
              </a:rPr>
              <a:t> </a:t>
            </a:r>
            <a:r>
              <a:rPr lang="de-DE" sz="2800" b="1" dirty="0" err="1">
                <a:latin typeface="Candara" panose="020E0502030303020204" pitchFamily="34" charset="0"/>
              </a:rPr>
              <a:t>impacts</a:t>
            </a:r>
            <a:endParaRPr lang="en-GB" sz="2800" dirty="0">
              <a:latin typeface="Candara" panose="020E0502030303020204" pitchFamily="34" charset="0"/>
            </a:endParaRPr>
          </a:p>
          <a:p>
            <a:r>
              <a:rPr lang="en-GB" sz="2800" dirty="0">
                <a:latin typeface="Candara" panose="020E0502030303020204" pitchFamily="34" charset="0"/>
              </a:rPr>
              <a:t>Dynamic vulnerability</a:t>
            </a:r>
          </a:p>
          <a:p>
            <a:r>
              <a:rPr lang="en-GB" sz="2800" dirty="0">
                <a:latin typeface="Candara" panose="020E0502030303020204" pitchFamily="34" charset="0"/>
              </a:rPr>
              <a:t>Schelling conjecture</a:t>
            </a:r>
            <a:endParaRPr lang="de-DE" sz="2800" b="1" dirty="0">
              <a:latin typeface="Candara" panose="020E0502030303020204" pitchFamily="34" charset="0"/>
            </a:endParaRPr>
          </a:p>
        </p:txBody>
      </p:sp>
    </p:spTree>
    <p:extLst>
      <p:ext uri="{BB962C8B-B14F-4D97-AF65-F5344CB8AC3E}">
        <p14:creationId xmlns:p14="http://schemas.microsoft.com/office/powerpoint/2010/main" val="41565837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E3F79A-33CC-75B6-85BB-CC8BAA1B02BD}"/>
              </a:ext>
            </a:extLst>
          </p:cNvPr>
          <p:cNvPicPr>
            <a:picLocks noChangeAspect="1"/>
          </p:cNvPicPr>
          <p:nvPr/>
        </p:nvPicPr>
        <p:blipFill>
          <a:blip r:embed="rId2"/>
          <a:stretch>
            <a:fillRect/>
          </a:stretch>
        </p:blipFill>
        <p:spPr>
          <a:xfrm>
            <a:off x="0" y="-76200"/>
            <a:ext cx="9144000" cy="6628157"/>
          </a:xfrm>
          <a:prstGeom prst="rect">
            <a:avLst/>
          </a:prstGeom>
        </p:spPr>
      </p:pic>
    </p:spTree>
    <p:extLst>
      <p:ext uri="{BB962C8B-B14F-4D97-AF65-F5344CB8AC3E}">
        <p14:creationId xmlns:p14="http://schemas.microsoft.com/office/powerpoint/2010/main" val="9930492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map&#10;&#10;Description automatically generated">
            <a:extLst>
              <a:ext uri="{FF2B5EF4-FFF2-40B4-BE49-F238E27FC236}">
                <a16:creationId xmlns:a16="http://schemas.microsoft.com/office/drawing/2014/main" id="{21722C34-4110-47A2-94A6-7FB399F5D8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0"/>
            <a:ext cx="10972800" cy="5646088"/>
          </a:xfrm>
          <a:prstGeom prst="rect">
            <a:avLst/>
          </a:prstGeom>
        </p:spPr>
      </p:pic>
    </p:spTree>
    <p:extLst>
      <p:ext uri="{BB962C8B-B14F-4D97-AF65-F5344CB8AC3E}">
        <p14:creationId xmlns:p14="http://schemas.microsoft.com/office/powerpoint/2010/main" val="1314646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5154" name="Picture 2"/>
          <p:cNvPicPr>
            <a:picLocks noChangeAspect="1" noChangeArrowheads="1"/>
          </p:cNvPicPr>
          <p:nvPr/>
        </p:nvPicPr>
        <p:blipFill>
          <a:blip r:embed="rId3" cstate="print"/>
          <a:srcRect/>
          <a:stretch>
            <a:fillRect/>
          </a:stretch>
        </p:blipFill>
        <p:spPr bwMode="auto">
          <a:xfrm>
            <a:off x="457200" y="450850"/>
            <a:ext cx="8686800" cy="4200525"/>
          </a:xfrm>
          <a:prstGeom prst="rect">
            <a:avLst/>
          </a:prstGeom>
          <a:noFill/>
          <a:ln w="9525">
            <a:noFill/>
            <a:miter lim="800000"/>
            <a:headEnd/>
            <a:tailEnd/>
          </a:ln>
          <a:effectLst/>
        </p:spPr>
      </p:pic>
      <p:sp>
        <p:nvSpPr>
          <p:cNvPr id="305155" name="Text Box 3"/>
          <p:cNvSpPr txBox="1">
            <a:spLocks noChangeArrowheads="1"/>
          </p:cNvSpPr>
          <p:nvPr/>
        </p:nvSpPr>
        <p:spPr bwMode="auto">
          <a:xfrm>
            <a:off x="2667000" y="4114800"/>
            <a:ext cx="838200" cy="396875"/>
          </a:xfrm>
          <a:prstGeom prst="rect">
            <a:avLst/>
          </a:prstGeom>
          <a:noFill/>
          <a:ln w="9525">
            <a:noFill/>
            <a:miter lim="800000"/>
            <a:headEnd/>
            <a:tailEnd/>
          </a:ln>
          <a:effectLst/>
        </p:spPr>
        <p:txBody>
          <a:bodyPr>
            <a:spAutoFit/>
          </a:bodyPr>
          <a:lstStyle/>
          <a:p>
            <a:pPr>
              <a:spcBef>
                <a:spcPct val="50000"/>
              </a:spcBef>
            </a:pPr>
            <a:r>
              <a:rPr lang="en-US" altLang="en-US" sz="2000" b="1">
                <a:latin typeface="Arial Narrow" pitchFamily="34" charset="0"/>
              </a:rPr>
              <a:t>Year</a:t>
            </a:r>
            <a:endParaRPr lang="en-AU" altLang="en-US" sz="2000" b="1">
              <a:latin typeface="Arial Narrow" pitchFamily="34" charset="0"/>
            </a:endParaRPr>
          </a:p>
        </p:txBody>
      </p:sp>
      <p:sp>
        <p:nvSpPr>
          <p:cNvPr id="305156" name="Text Box 4"/>
          <p:cNvSpPr txBox="1">
            <a:spLocks noChangeArrowheads="1"/>
          </p:cNvSpPr>
          <p:nvPr/>
        </p:nvSpPr>
        <p:spPr bwMode="auto">
          <a:xfrm rot="16200000">
            <a:off x="-1249362" y="2316162"/>
            <a:ext cx="2895600" cy="396875"/>
          </a:xfrm>
          <a:prstGeom prst="rect">
            <a:avLst/>
          </a:prstGeom>
          <a:noFill/>
          <a:ln w="9525">
            <a:noFill/>
            <a:miter lim="800000"/>
            <a:headEnd/>
            <a:tailEnd/>
          </a:ln>
          <a:effectLst/>
        </p:spPr>
        <p:txBody>
          <a:bodyPr>
            <a:spAutoFit/>
          </a:bodyPr>
          <a:lstStyle/>
          <a:p>
            <a:pPr>
              <a:spcBef>
                <a:spcPct val="50000"/>
              </a:spcBef>
            </a:pPr>
            <a:r>
              <a:rPr lang="en-US" altLang="en-US" sz="2000" b="1">
                <a:latin typeface="Arial Narrow" pitchFamily="34" charset="0"/>
              </a:rPr>
              <a:t>Global mean warming </a:t>
            </a:r>
            <a:r>
              <a:rPr lang="en-US" altLang="en-US" sz="2000" b="1" baseline="30000">
                <a:latin typeface="Arial Narrow" pitchFamily="34" charset="0"/>
              </a:rPr>
              <a:t>o</a:t>
            </a:r>
            <a:r>
              <a:rPr lang="en-US" altLang="en-US" sz="2000" b="1">
                <a:latin typeface="Arial Narrow" pitchFamily="34" charset="0"/>
              </a:rPr>
              <a:t>C</a:t>
            </a:r>
            <a:endParaRPr lang="en-AU" altLang="en-US" sz="2000" b="1">
              <a:latin typeface="Arial Narrow" pitchFamily="34" charset="0"/>
            </a:endParaRPr>
          </a:p>
        </p:txBody>
      </p:sp>
      <p:sp>
        <p:nvSpPr>
          <p:cNvPr id="305157" name="Text Box 5"/>
          <p:cNvSpPr txBox="1">
            <a:spLocks noChangeArrowheads="1"/>
          </p:cNvSpPr>
          <p:nvPr/>
        </p:nvSpPr>
        <p:spPr bwMode="auto">
          <a:xfrm>
            <a:off x="4419600" y="5105400"/>
            <a:ext cx="4572000" cy="1465263"/>
          </a:xfrm>
          <a:prstGeom prst="rect">
            <a:avLst/>
          </a:prstGeom>
          <a:noFill/>
          <a:ln w="9525">
            <a:noFill/>
            <a:miter lim="800000"/>
            <a:headEnd/>
            <a:tailEnd/>
          </a:ln>
          <a:effectLst/>
        </p:spPr>
        <p:txBody>
          <a:bodyPr>
            <a:spAutoFit/>
          </a:bodyPr>
          <a:lstStyle/>
          <a:p>
            <a:r>
              <a:rPr lang="en-US" altLang="en-US" sz="1800">
                <a:latin typeface="Arial Narrow" pitchFamily="34" charset="0"/>
              </a:rPr>
              <a:t>I   </a:t>
            </a:r>
            <a:r>
              <a:rPr lang="en-AU" altLang="en-US" sz="1800">
                <a:latin typeface="Arial Narrow" pitchFamily="34" charset="0"/>
              </a:rPr>
              <a:t>Risks to Unique and Threatened Systems</a:t>
            </a:r>
          </a:p>
          <a:p>
            <a:r>
              <a:rPr lang="en-US" altLang="en-US" sz="1800">
                <a:latin typeface="Arial Narrow" pitchFamily="34" charset="0"/>
              </a:rPr>
              <a:t>II  </a:t>
            </a:r>
            <a:r>
              <a:rPr lang="en-AU" altLang="en-US" sz="1800">
                <a:latin typeface="Arial Narrow" pitchFamily="34" charset="0"/>
              </a:rPr>
              <a:t>Risks from Extreme Climate Events</a:t>
            </a:r>
          </a:p>
          <a:p>
            <a:r>
              <a:rPr lang="en-US" altLang="en-US" sz="1800">
                <a:latin typeface="Arial Narrow" pitchFamily="34" charset="0"/>
              </a:rPr>
              <a:t>III </a:t>
            </a:r>
            <a:r>
              <a:rPr lang="en-AU" altLang="en-US" sz="1800">
                <a:latin typeface="Arial Narrow" pitchFamily="34" charset="0"/>
              </a:rPr>
              <a:t>Distribution of Impacts</a:t>
            </a:r>
          </a:p>
          <a:p>
            <a:r>
              <a:rPr lang="en-US" altLang="en-US" sz="1800">
                <a:latin typeface="Arial Narrow" pitchFamily="34" charset="0"/>
              </a:rPr>
              <a:t>IV </a:t>
            </a:r>
            <a:r>
              <a:rPr lang="en-AU" altLang="en-US" sz="1800">
                <a:latin typeface="Arial Narrow" pitchFamily="34" charset="0"/>
              </a:rPr>
              <a:t>Aggregate Impacts</a:t>
            </a:r>
          </a:p>
          <a:p>
            <a:r>
              <a:rPr lang="en-US" altLang="en-US" sz="1800">
                <a:latin typeface="Arial Narrow" pitchFamily="34" charset="0"/>
              </a:rPr>
              <a:t>V  </a:t>
            </a:r>
            <a:r>
              <a:rPr lang="en-AU" altLang="en-US" sz="1800">
                <a:latin typeface="Arial Narrow" pitchFamily="34" charset="0"/>
              </a:rPr>
              <a:t>Risks from Future Large-Scale Discontinuities</a:t>
            </a:r>
          </a:p>
        </p:txBody>
      </p:sp>
      <p:sp>
        <p:nvSpPr>
          <p:cNvPr id="305159" name="Text Box 7"/>
          <p:cNvSpPr txBox="1">
            <a:spLocks noChangeArrowheads="1"/>
          </p:cNvSpPr>
          <p:nvPr/>
        </p:nvSpPr>
        <p:spPr bwMode="auto">
          <a:xfrm>
            <a:off x="136525" y="6189663"/>
            <a:ext cx="2401888" cy="396875"/>
          </a:xfrm>
          <a:prstGeom prst="rect">
            <a:avLst/>
          </a:prstGeom>
          <a:noFill/>
          <a:ln w="9525">
            <a:noFill/>
            <a:miter lim="800000"/>
            <a:headEnd/>
            <a:tailEnd/>
          </a:ln>
          <a:effectLst/>
        </p:spPr>
        <p:txBody>
          <a:bodyPr wrap="none">
            <a:spAutoFit/>
          </a:bodyPr>
          <a:lstStyle/>
          <a:p>
            <a:r>
              <a:rPr lang="de-DE" sz="2000">
                <a:latin typeface="Comic Sans MS" pitchFamily="66" charset="0"/>
              </a:rPr>
              <a:t>Source: IPCC 2001</a:t>
            </a:r>
            <a:endParaRPr lang="en-US" sz="2000">
              <a:latin typeface="Comic Sans MS" pitchFamily="66" charset="0"/>
            </a:endParaRP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DDE5733-43AB-8237-A1A2-CB48CFDE8C62}"/>
              </a:ext>
            </a:extLst>
          </p:cNvPr>
          <p:cNvPicPr>
            <a:picLocks noChangeAspect="1"/>
          </p:cNvPicPr>
          <p:nvPr/>
        </p:nvPicPr>
        <p:blipFill>
          <a:blip r:embed="rId2"/>
          <a:stretch>
            <a:fillRect/>
          </a:stretch>
        </p:blipFill>
        <p:spPr>
          <a:xfrm>
            <a:off x="-1" y="228600"/>
            <a:ext cx="9150429" cy="6638925"/>
          </a:xfrm>
          <a:prstGeom prst="rect">
            <a:avLst/>
          </a:prstGeom>
        </p:spPr>
      </p:pic>
      <p:sp>
        <p:nvSpPr>
          <p:cNvPr id="5" name="TextBox 4">
            <a:extLst>
              <a:ext uri="{FF2B5EF4-FFF2-40B4-BE49-F238E27FC236}">
                <a16:creationId xmlns:a16="http://schemas.microsoft.com/office/drawing/2014/main" id="{5FFFE2A1-98AB-A76D-087C-B1287B86DEBC}"/>
              </a:ext>
            </a:extLst>
          </p:cNvPr>
          <p:cNvSpPr txBox="1"/>
          <p:nvPr/>
        </p:nvSpPr>
        <p:spPr>
          <a:xfrm>
            <a:off x="967666" y="0"/>
            <a:ext cx="6244017" cy="954107"/>
          </a:xfrm>
          <a:prstGeom prst="rect">
            <a:avLst/>
          </a:prstGeom>
          <a:noFill/>
        </p:spPr>
        <p:txBody>
          <a:bodyPr wrap="none" rtlCol="0">
            <a:spAutoFit/>
          </a:bodyPr>
          <a:lstStyle/>
          <a:p>
            <a:r>
              <a:rPr lang="en-US" sz="2800" dirty="0">
                <a:latin typeface="Candara" panose="020E0502030303020204" pitchFamily="34" charset="0"/>
              </a:rPr>
              <a:t>Poorer countries are more vulnerable as</a:t>
            </a:r>
          </a:p>
          <a:p>
            <a:pPr marL="457200" indent="-457200">
              <a:buFontTx/>
              <a:buChar char="-"/>
            </a:pPr>
            <a:r>
              <a:rPr lang="en-US" sz="2800" dirty="0">
                <a:latin typeface="Candara" panose="020E0502030303020204" pitchFamily="34" charset="0"/>
              </a:rPr>
              <a:t>More exposed</a:t>
            </a:r>
          </a:p>
        </p:txBody>
      </p:sp>
    </p:spTree>
    <p:extLst>
      <p:ext uri="{BB962C8B-B14F-4D97-AF65-F5344CB8AC3E}">
        <p14:creationId xmlns:p14="http://schemas.microsoft.com/office/powerpoint/2010/main" val="24436232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A74109A-2151-FBD8-2F86-4AA7D2D379CE}"/>
              </a:ext>
            </a:extLst>
          </p:cNvPr>
          <p:cNvPicPr>
            <a:picLocks noChangeAspect="1"/>
          </p:cNvPicPr>
          <p:nvPr/>
        </p:nvPicPr>
        <p:blipFill>
          <a:blip r:embed="rId2"/>
          <a:stretch>
            <a:fillRect/>
          </a:stretch>
        </p:blipFill>
        <p:spPr>
          <a:xfrm>
            <a:off x="0" y="223740"/>
            <a:ext cx="9144000" cy="6634260"/>
          </a:xfrm>
          <a:prstGeom prst="rect">
            <a:avLst/>
          </a:prstGeom>
        </p:spPr>
      </p:pic>
      <p:sp>
        <p:nvSpPr>
          <p:cNvPr id="4" name="TextBox 3">
            <a:extLst>
              <a:ext uri="{FF2B5EF4-FFF2-40B4-BE49-F238E27FC236}">
                <a16:creationId xmlns:a16="http://schemas.microsoft.com/office/drawing/2014/main" id="{3C65A486-F1F6-3A84-9629-0D11587BA456}"/>
              </a:ext>
            </a:extLst>
          </p:cNvPr>
          <p:cNvSpPr txBox="1"/>
          <p:nvPr/>
        </p:nvSpPr>
        <p:spPr>
          <a:xfrm>
            <a:off x="2899983" y="-35134"/>
            <a:ext cx="6244017" cy="1384995"/>
          </a:xfrm>
          <a:prstGeom prst="rect">
            <a:avLst/>
          </a:prstGeom>
          <a:noFill/>
        </p:spPr>
        <p:txBody>
          <a:bodyPr wrap="none" rtlCol="0">
            <a:spAutoFit/>
          </a:bodyPr>
          <a:lstStyle/>
          <a:p>
            <a:r>
              <a:rPr lang="en-US" sz="2800" dirty="0">
                <a:latin typeface="Candara" panose="020E0502030303020204" pitchFamily="34" charset="0"/>
              </a:rPr>
              <a:t>Poorer countries are more vulnerable as</a:t>
            </a:r>
          </a:p>
          <a:p>
            <a:pPr marL="457200" indent="-457200">
              <a:buFontTx/>
              <a:buChar char="-"/>
            </a:pPr>
            <a:r>
              <a:rPr lang="en-US" sz="2800" dirty="0">
                <a:latin typeface="Candara" panose="020E0502030303020204" pitchFamily="34" charset="0"/>
              </a:rPr>
              <a:t>More exposed</a:t>
            </a:r>
          </a:p>
          <a:p>
            <a:pPr marL="457200" indent="-457200">
              <a:buFontTx/>
              <a:buChar char="-"/>
            </a:pPr>
            <a:r>
              <a:rPr lang="en-US" sz="2800" dirty="0">
                <a:latin typeface="Candara" panose="020E0502030303020204" pitchFamily="34" charset="0"/>
              </a:rPr>
              <a:t>In hotter places</a:t>
            </a:r>
            <a:endParaRPr lang="en-GB" sz="2800" dirty="0">
              <a:latin typeface="Candara" panose="020E0502030303020204" pitchFamily="34" charset="0"/>
            </a:endParaRPr>
          </a:p>
        </p:txBody>
      </p:sp>
    </p:spTree>
    <p:extLst>
      <p:ext uri="{BB962C8B-B14F-4D97-AF65-F5344CB8AC3E}">
        <p14:creationId xmlns:p14="http://schemas.microsoft.com/office/powerpoint/2010/main" val="35327842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02933DF-795B-A6C8-565F-B45DE96CCBD7}"/>
              </a:ext>
            </a:extLst>
          </p:cNvPr>
          <p:cNvPicPr>
            <a:picLocks noChangeAspect="1"/>
          </p:cNvPicPr>
          <p:nvPr/>
        </p:nvPicPr>
        <p:blipFill>
          <a:blip r:embed="rId2"/>
          <a:stretch>
            <a:fillRect/>
          </a:stretch>
        </p:blipFill>
        <p:spPr>
          <a:xfrm>
            <a:off x="0" y="223739"/>
            <a:ext cx="9144000" cy="6634261"/>
          </a:xfrm>
          <a:prstGeom prst="rect">
            <a:avLst/>
          </a:prstGeom>
        </p:spPr>
      </p:pic>
      <p:sp>
        <p:nvSpPr>
          <p:cNvPr id="5" name="TextBox 4">
            <a:extLst>
              <a:ext uri="{FF2B5EF4-FFF2-40B4-BE49-F238E27FC236}">
                <a16:creationId xmlns:a16="http://schemas.microsoft.com/office/drawing/2014/main" id="{5FFFE2A1-98AB-A76D-087C-B1287B86DEBC}"/>
              </a:ext>
            </a:extLst>
          </p:cNvPr>
          <p:cNvSpPr txBox="1"/>
          <p:nvPr/>
        </p:nvSpPr>
        <p:spPr>
          <a:xfrm>
            <a:off x="967666" y="0"/>
            <a:ext cx="6244017" cy="1815882"/>
          </a:xfrm>
          <a:prstGeom prst="rect">
            <a:avLst/>
          </a:prstGeom>
          <a:noFill/>
        </p:spPr>
        <p:txBody>
          <a:bodyPr wrap="none" rtlCol="0">
            <a:spAutoFit/>
          </a:bodyPr>
          <a:lstStyle/>
          <a:p>
            <a:r>
              <a:rPr lang="en-US" sz="2800" dirty="0">
                <a:latin typeface="Candara" panose="020E0502030303020204" pitchFamily="34" charset="0"/>
              </a:rPr>
              <a:t>Poorer countries are more vulnerable as</a:t>
            </a:r>
          </a:p>
          <a:p>
            <a:pPr marL="457200" indent="-457200">
              <a:buFontTx/>
              <a:buChar char="-"/>
            </a:pPr>
            <a:r>
              <a:rPr lang="en-US" sz="2800" dirty="0">
                <a:latin typeface="Candara" panose="020E0502030303020204" pitchFamily="34" charset="0"/>
              </a:rPr>
              <a:t>More exposed</a:t>
            </a:r>
          </a:p>
          <a:p>
            <a:pPr marL="457200" indent="-457200">
              <a:buFontTx/>
              <a:buChar char="-"/>
            </a:pPr>
            <a:r>
              <a:rPr lang="en-US" sz="2800" dirty="0">
                <a:latin typeface="Candara" panose="020E0502030303020204" pitchFamily="34" charset="0"/>
              </a:rPr>
              <a:t>In hotter places</a:t>
            </a:r>
          </a:p>
          <a:p>
            <a:pPr marL="457200" indent="-457200">
              <a:buFontTx/>
              <a:buChar char="-"/>
            </a:pPr>
            <a:r>
              <a:rPr lang="en-US" sz="2800" dirty="0">
                <a:latin typeface="Candara" panose="020E0502030303020204" pitchFamily="34" charset="0"/>
              </a:rPr>
              <a:t>Lower adaptive capacity</a:t>
            </a:r>
            <a:endParaRPr lang="en-GB" sz="2800" dirty="0">
              <a:latin typeface="Candara" panose="020E0502030303020204" pitchFamily="34" charset="0"/>
            </a:endParaRPr>
          </a:p>
        </p:txBody>
      </p:sp>
    </p:spTree>
    <p:extLst>
      <p:ext uri="{BB962C8B-B14F-4D97-AF65-F5344CB8AC3E}">
        <p14:creationId xmlns:p14="http://schemas.microsoft.com/office/powerpoint/2010/main" val="398412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4"/>
          <p:cNvSpPr>
            <a:spLocks noGrp="1" noChangeArrowheads="1"/>
          </p:cNvSpPr>
          <p:nvPr>
            <p:ph type="title"/>
          </p:nvPr>
        </p:nvSpPr>
        <p:spPr>
          <a:xfrm>
            <a:off x="685800" y="76200"/>
            <a:ext cx="7772400" cy="1143000"/>
          </a:xfrm>
        </p:spPr>
        <p:txBody>
          <a:bodyPr/>
          <a:lstStyle/>
          <a:p>
            <a:pPr eaLnBrk="1" hangingPunct="1"/>
            <a:r>
              <a:rPr lang="en-GB" sz="3600" dirty="0">
                <a:latin typeface="Candara" panose="020E0502030303020204" pitchFamily="34" charset="0"/>
              </a:rPr>
              <a:t>Adaptive Capacity</a:t>
            </a:r>
          </a:p>
        </p:txBody>
      </p:sp>
      <p:sp>
        <p:nvSpPr>
          <p:cNvPr id="305157" name="Rectangle 5"/>
          <p:cNvSpPr>
            <a:spLocks noGrp="1" noChangeArrowheads="1"/>
          </p:cNvSpPr>
          <p:nvPr>
            <p:ph type="body" idx="1"/>
          </p:nvPr>
        </p:nvSpPr>
        <p:spPr>
          <a:xfrm>
            <a:off x="685800" y="1066800"/>
            <a:ext cx="7772400" cy="5410200"/>
          </a:xfrm>
        </p:spPr>
        <p:txBody>
          <a:bodyPr/>
          <a:lstStyle/>
          <a:p>
            <a:pPr eaLnBrk="1" hangingPunct="1">
              <a:lnSpc>
                <a:spcPct val="90000"/>
              </a:lnSpc>
            </a:pPr>
            <a:r>
              <a:rPr lang="en-GB" sz="2800" dirty="0">
                <a:latin typeface="Candara" panose="020E0502030303020204" pitchFamily="34" charset="0"/>
              </a:rPr>
              <a:t>Adaptive capacity is the ability to adapt</a:t>
            </a:r>
          </a:p>
          <a:p>
            <a:pPr eaLnBrk="1" hangingPunct="1">
              <a:lnSpc>
                <a:spcPct val="90000"/>
              </a:lnSpc>
            </a:pPr>
            <a:r>
              <a:rPr lang="en-GB" sz="2800" dirty="0">
                <a:latin typeface="Candara" panose="020E0502030303020204" pitchFamily="34" charset="0"/>
              </a:rPr>
              <a:t>Adaptive capacity depends on</a:t>
            </a:r>
          </a:p>
          <a:p>
            <a:pPr lvl="1" eaLnBrk="1" hangingPunct="1">
              <a:lnSpc>
                <a:spcPct val="90000"/>
              </a:lnSpc>
            </a:pPr>
            <a:r>
              <a:rPr lang="en-GB" dirty="0">
                <a:latin typeface="Candara" panose="020E0502030303020204" pitchFamily="34" charset="0"/>
              </a:rPr>
              <a:t>Available technological options</a:t>
            </a:r>
          </a:p>
          <a:p>
            <a:pPr lvl="1" eaLnBrk="1" hangingPunct="1">
              <a:lnSpc>
                <a:spcPct val="90000"/>
              </a:lnSpc>
            </a:pPr>
            <a:r>
              <a:rPr lang="en-GB" dirty="0">
                <a:latin typeface="Candara" panose="020E0502030303020204" pitchFamily="34" charset="0"/>
              </a:rPr>
              <a:t>Available resources &amp; their distribution</a:t>
            </a:r>
          </a:p>
          <a:p>
            <a:pPr lvl="1" eaLnBrk="1" hangingPunct="1">
              <a:lnSpc>
                <a:spcPct val="90000"/>
              </a:lnSpc>
            </a:pPr>
            <a:r>
              <a:rPr lang="en-GB" dirty="0">
                <a:latin typeface="Candara" panose="020E0502030303020204" pitchFamily="34" charset="0"/>
              </a:rPr>
              <a:t>Ability and will to use those resources to protect people</a:t>
            </a:r>
            <a:endParaRPr lang="en-GB" sz="2800" dirty="0">
              <a:latin typeface="Candara" panose="020E0502030303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0515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0515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30515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30515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30515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157" grpId="0" build="p" autoUpdateAnimBg="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jk1916.jpg"/>
          <p:cNvPicPr>
            <a:picLocks noChangeAspect="1"/>
          </p:cNvPicPr>
          <p:nvPr/>
        </p:nvPicPr>
        <p:blipFill>
          <a:blip r:embed="rId2" cstate="print"/>
          <a:stretch>
            <a:fillRect/>
          </a:stretch>
        </p:blipFill>
        <p:spPr>
          <a:xfrm>
            <a:off x="76200" y="76200"/>
            <a:ext cx="2842462" cy="2133600"/>
          </a:xfrm>
          <a:prstGeom prst="rect">
            <a:avLst/>
          </a:prstGeom>
        </p:spPr>
      </p:pic>
      <p:pic>
        <p:nvPicPr>
          <p:cNvPr id="3" name="Picture 2" descr="Dijk1916b.jpg"/>
          <p:cNvPicPr>
            <a:picLocks noChangeAspect="1"/>
          </p:cNvPicPr>
          <p:nvPr/>
        </p:nvPicPr>
        <p:blipFill>
          <a:blip r:embed="rId3" cstate="print"/>
          <a:stretch>
            <a:fillRect/>
          </a:stretch>
        </p:blipFill>
        <p:spPr>
          <a:xfrm>
            <a:off x="3124200" y="76200"/>
            <a:ext cx="2895600" cy="2173487"/>
          </a:xfrm>
          <a:prstGeom prst="rect">
            <a:avLst/>
          </a:prstGeom>
        </p:spPr>
      </p:pic>
      <p:pic>
        <p:nvPicPr>
          <p:cNvPr id="4" name="Picture 3" descr="Dijk196c.jpg"/>
          <p:cNvPicPr>
            <a:picLocks noChangeAspect="1"/>
          </p:cNvPicPr>
          <p:nvPr/>
        </p:nvPicPr>
        <p:blipFill>
          <a:blip r:embed="rId4" cstate="print"/>
          <a:stretch>
            <a:fillRect/>
          </a:stretch>
        </p:blipFill>
        <p:spPr>
          <a:xfrm>
            <a:off x="6172200" y="76200"/>
            <a:ext cx="2895600" cy="2173487"/>
          </a:xfrm>
          <a:prstGeom prst="rect">
            <a:avLst/>
          </a:prstGeom>
        </p:spPr>
      </p:pic>
      <p:pic>
        <p:nvPicPr>
          <p:cNvPr id="5" name="Picture 4" descr="Dijk1930.jpg"/>
          <p:cNvPicPr>
            <a:picLocks noChangeAspect="1"/>
          </p:cNvPicPr>
          <p:nvPr/>
        </p:nvPicPr>
        <p:blipFill>
          <a:blip r:embed="rId5" cstate="print"/>
          <a:stretch>
            <a:fillRect/>
          </a:stretch>
        </p:blipFill>
        <p:spPr>
          <a:xfrm>
            <a:off x="1752600" y="2362200"/>
            <a:ext cx="2819400" cy="2095406"/>
          </a:xfrm>
          <a:prstGeom prst="rect">
            <a:avLst/>
          </a:prstGeom>
        </p:spPr>
      </p:pic>
      <p:pic>
        <p:nvPicPr>
          <p:cNvPr id="6" name="Picture 5" descr="Dijk1930b.jpg"/>
          <p:cNvPicPr>
            <a:picLocks noChangeAspect="1"/>
          </p:cNvPicPr>
          <p:nvPr/>
        </p:nvPicPr>
        <p:blipFill>
          <a:blip r:embed="rId6" cstate="print"/>
          <a:stretch>
            <a:fillRect/>
          </a:stretch>
        </p:blipFill>
        <p:spPr>
          <a:xfrm>
            <a:off x="304800" y="4572000"/>
            <a:ext cx="2819400" cy="2116290"/>
          </a:xfrm>
          <a:prstGeom prst="rect">
            <a:avLst/>
          </a:prstGeom>
        </p:spPr>
      </p:pic>
      <p:pic>
        <p:nvPicPr>
          <p:cNvPr id="7" name="Picture 6" descr="Dijk1930c.jpg"/>
          <p:cNvPicPr>
            <a:picLocks noChangeAspect="1"/>
          </p:cNvPicPr>
          <p:nvPr/>
        </p:nvPicPr>
        <p:blipFill>
          <a:blip r:embed="rId7" cstate="print"/>
          <a:stretch>
            <a:fillRect/>
          </a:stretch>
        </p:blipFill>
        <p:spPr>
          <a:xfrm>
            <a:off x="6019800" y="2362200"/>
            <a:ext cx="2926080" cy="2196366"/>
          </a:xfrm>
          <a:prstGeom prst="rect">
            <a:avLst/>
          </a:prstGeom>
        </p:spPr>
      </p:pic>
      <p:pic>
        <p:nvPicPr>
          <p:cNvPr id="9" name="Picture 8" descr="Dijk1930d.jpg"/>
          <p:cNvPicPr>
            <a:picLocks noChangeAspect="1"/>
          </p:cNvPicPr>
          <p:nvPr/>
        </p:nvPicPr>
        <p:blipFill>
          <a:blip r:embed="rId8" cstate="print"/>
          <a:stretch>
            <a:fillRect/>
          </a:stretch>
        </p:blipFill>
        <p:spPr>
          <a:xfrm>
            <a:off x="3733800" y="4698097"/>
            <a:ext cx="2775987" cy="2083703"/>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ke2000c.jpg"/>
          <p:cNvPicPr>
            <a:picLocks noChangeAspect="1"/>
          </p:cNvPicPr>
          <p:nvPr/>
        </p:nvPicPr>
        <p:blipFill>
          <a:blip r:embed="rId2" cstate="print"/>
          <a:stretch>
            <a:fillRect/>
          </a:stretch>
        </p:blipFill>
        <p:spPr>
          <a:xfrm>
            <a:off x="76200" y="152400"/>
            <a:ext cx="4953000" cy="3268980"/>
          </a:xfrm>
          <a:prstGeom prst="rect">
            <a:avLst/>
          </a:prstGeom>
        </p:spPr>
      </p:pic>
      <p:pic>
        <p:nvPicPr>
          <p:cNvPr id="5" name="Picture 4" descr="Dike2000b.jpg"/>
          <p:cNvPicPr>
            <a:picLocks noChangeAspect="1"/>
          </p:cNvPicPr>
          <p:nvPr/>
        </p:nvPicPr>
        <p:blipFill>
          <a:blip r:embed="rId3" cstate="print"/>
          <a:stretch>
            <a:fillRect/>
          </a:stretch>
        </p:blipFill>
        <p:spPr>
          <a:xfrm>
            <a:off x="76200" y="3581400"/>
            <a:ext cx="4800600" cy="3200400"/>
          </a:xfrm>
          <a:prstGeom prst="rect">
            <a:avLst/>
          </a:prstGeom>
        </p:spPr>
      </p:pic>
      <p:pic>
        <p:nvPicPr>
          <p:cNvPr id="7" name="Picture 6" descr="Dike2000.jpg"/>
          <p:cNvPicPr>
            <a:picLocks noChangeAspect="1"/>
          </p:cNvPicPr>
          <p:nvPr/>
        </p:nvPicPr>
        <p:blipFill>
          <a:blip r:embed="rId4" cstate="print"/>
          <a:stretch>
            <a:fillRect/>
          </a:stretch>
        </p:blipFill>
        <p:spPr>
          <a:xfrm>
            <a:off x="5638800" y="152400"/>
            <a:ext cx="3409604" cy="5257800"/>
          </a:xfrm>
          <a:prstGeom prst="rect">
            <a:avLst/>
          </a:prstGeom>
        </p:spPr>
      </p:pic>
      <p:pic>
        <p:nvPicPr>
          <p:cNvPr id="2" name="Picture 1" descr="Dike2000d.png"/>
          <p:cNvPicPr>
            <a:picLocks noChangeAspect="1"/>
          </p:cNvPicPr>
          <p:nvPr/>
        </p:nvPicPr>
        <p:blipFill>
          <a:blip r:embed="rId5" cstate="print"/>
          <a:stretch>
            <a:fillRect/>
          </a:stretch>
        </p:blipFill>
        <p:spPr>
          <a:xfrm>
            <a:off x="5867400" y="4419600"/>
            <a:ext cx="3200400" cy="2396279"/>
          </a:xfrm>
          <a:prstGeom prst="rect">
            <a:avLst/>
          </a:prstGeom>
        </p:spPr>
      </p:pic>
      <p:pic>
        <p:nvPicPr>
          <p:cNvPr id="6" name="Picture 5" descr="bangladesh-scooping-garbage-out-of-canal-with-bulldozer-scoop.jpg"/>
          <p:cNvPicPr>
            <a:picLocks noChangeAspect="1"/>
          </p:cNvPicPr>
          <p:nvPr/>
        </p:nvPicPr>
        <p:blipFill>
          <a:blip r:embed="rId6" cstate="print"/>
          <a:stretch>
            <a:fillRect/>
          </a:stretch>
        </p:blipFill>
        <p:spPr>
          <a:xfrm>
            <a:off x="3048000" y="2895600"/>
            <a:ext cx="3413760" cy="213360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16835" name="Rectangle 3"/>
          <p:cNvSpPr>
            <a:spLocks noGrp="1" noChangeArrowheads="1"/>
          </p:cNvSpPr>
          <p:nvPr>
            <p:ph type="title"/>
          </p:nvPr>
        </p:nvSpPr>
        <p:spPr>
          <a:xfrm>
            <a:off x="685800" y="76200"/>
            <a:ext cx="7772400" cy="1066800"/>
          </a:xfrm>
        </p:spPr>
        <p:txBody>
          <a:bodyPr/>
          <a:lstStyle/>
          <a:p>
            <a:r>
              <a:rPr lang="de-DE" sz="3600" dirty="0">
                <a:solidFill>
                  <a:schemeClr val="tx1"/>
                </a:solidFill>
                <a:latin typeface="Candara" panose="020E0502030303020204" pitchFamily="34" charset="0"/>
              </a:rPr>
              <a:t>Bangladesh</a:t>
            </a:r>
            <a:endParaRPr lang="en-GB" sz="3600" dirty="0">
              <a:solidFill>
                <a:schemeClr val="tx1"/>
              </a:solidFill>
              <a:latin typeface="Candara" panose="020E0502030303020204" pitchFamily="34" charset="0"/>
            </a:endParaRPr>
          </a:p>
        </p:txBody>
      </p:sp>
      <p:sp>
        <p:nvSpPr>
          <p:cNvPr id="1016836" name="Rectangle 4"/>
          <p:cNvSpPr>
            <a:spLocks noGrp="1" noChangeArrowheads="1"/>
          </p:cNvSpPr>
          <p:nvPr>
            <p:ph type="body" idx="1"/>
          </p:nvPr>
        </p:nvSpPr>
        <p:spPr>
          <a:xfrm>
            <a:off x="685800" y="1066800"/>
            <a:ext cx="7772400" cy="5105400"/>
          </a:xfrm>
        </p:spPr>
        <p:txBody>
          <a:bodyPr/>
          <a:lstStyle/>
          <a:p>
            <a:pPr>
              <a:lnSpc>
                <a:spcPct val="90000"/>
              </a:lnSpc>
            </a:pPr>
            <a:r>
              <a:rPr lang="en-GB" sz="2800" dirty="0">
                <a:latin typeface="Candara" panose="020E0502030303020204" pitchFamily="34" charset="0"/>
              </a:rPr>
              <a:t>Economically, Bangladesh is not far behind the Netherlands when it started its flood action plan</a:t>
            </a:r>
          </a:p>
          <a:p>
            <a:pPr>
              <a:lnSpc>
                <a:spcPct val="90000"/>
              </a:lnSpc>
            </a:pPr>
            <a:r>
              <a:rPr lang="en-GB" sz="2800" dirty="0">
                <a:latin typeface="Candara" panose="020E0502030303020204" pitchFamily="34" charset="0"/>
              </a:rPr>
              <a:t>Technically, Bangladesh is far ahead</a:t>
            </a:r>
          </a:p>
          <a:p>
            <a:pPr>
              <a:lnSpc>
                <a:spcPct val="90000"/>
              </a:lnSpc>
            </a:pPr>
            <a:endParaRPr lang="en-GB" sz="2800" dirty="0">
              <a:latin typeface="Candara" panose="020E0502030303020204" pitchFamily="34" charset="0"/>
            </a:endParaRPr>
          </a:p>
          <a:p>
            <a:pPr>
              <a:lnSpc>
                <a:spcPct val="90000"/>
              </a:lnSpc>
            </a:pPr>
            <a:r>
              <a:rPr lang="en-GB" sz="2800" dirty="0">
                <a:latin typeface="Candara" panose="020E0502030303020204" pitchFamily="34" charset="0"/>
              </a:rPr>
              <a:t>But</a:t>
            </a:r>
          </a:p>
          <a:p>
            <a:pPr lvl="1">
              <a:lnSpc>
                <a:spcPct val="90000"/>
              </a:lnSpc>
            </a:pPr>
            <a:r>
              <a:rPr lang="en-GB" sz="2400" dirty="0">
                <a:latin typeface="Candara" panose="020E0502030303020204" pitchFamily="34" charset="0"/>
              </a:rPr>
              <a:t>Corruption is terrible</a:t>
            </a:r>
          </a:p>
          <a:p>
            <a:pPr lvl="1">
              <a:lnSpc>
                <a:spcPct val="90000"/>
              </a:lnSpc>
            </a:pPr>
            <a:r>
              <a:rPr lang="en-GB" sz="2400" dirty="0">
                <a:latin typeface="Candara" panose="020E0502030303020204" pitchFamily="34" charset="0"/>
              </a:rPr>
              <a:t>Politics is antagonistic</a:t>
            </a:r>
          </a:p>
          <a:p>
            <a:pPr lvl="1">
              <a:lnSpc>
                <a:spcPct val="90000"/>
              </a:lnSpc>
            </a:pPr>
            <a:r>
              <a:rPr lang="en-GB" sz="2400" dirty="0">
                <a:latin typeface="Candara" panose="020E0502030303020204" pitchFamily="34" charset="0"/>
              </a:rPr>
              <a:t>Poor do not carry much weight in decision making</a:t>
            </a:r>
          </a:p>
          <a:p>
            <a:pPr lvl="1">
              <a:lnSpc>
                <a:spcPct val="90000"/>
              </a:lnSpc>
            </a:pPr>
            <a:r>
              <a:rPr lang="en-GB" sz="2400" dirty="0">
                <a:latin typeface="Candara" panose="020E0502030303020204" pitchFamily="34" charset="0"/>
              </a:rPr>
              <a:t>May think floods are a punishment by Allah rather than due to mismanagement by government</a:t>
            </a:r>
            <a:endParaRPr lang="en-GB" dirty="0">
              <a:latin typeface="Candara" panose="020E0502030303020204" pitchFamily="34" charset="0"/>
            </a:endParaRPr>
          </a:p>
          <a:p>
            <a:pPr marL="0" indent="0">
              <a:lnSpc>
                <a:spcPct val="90000"/>
              </a:lnSpc>
              <a:buNone/>
            </a:pPr>
            <a:endParaRPr lang="en-GB" sz="2800" dirty="0">
              <a:latin typeface="Comic Sans MS" pitchFamily="66" charset="0"/>
            </a:endParaRPr>
          </a:p>
        </p:txBody>
      </p:sp>
      <p:sp>
        <p:nvSpPr>
          <p:cNvPr id="1016838" name="Rectangle 6"/>
          <p:cNvSpPr>
            <a:spLocks noChangeArrowheads="1"/>
          </p:cNvSpPr>
          <p:nvPr/>
        </p:nvSpPr>
        <p:spPr bwMode="auto">
          <a:xfrm>
            <a:off x="0" y="0"/>
            <a:ext cx="9144000" cy="0"/>
          </a:xfrm>
          <a:prstGeom prst="rect">
            <a:avLst/>
          </a:prstGeom>
          <a:noFill/>
          <a:ln w="9525">
            <a:noFill/>
            <a:miter lim="800000"/>
            <a:headEnd/>
            <a:tailEnd/>
          </a:ln>
          <a:effectLst/>
        </p:spPr>
        <p:txBody>
          <a:bodyPr wrap="none" anchor="ctr">
            <a:spAutoFit/>
          </a:bodyPr>
          <a:lstStyle/>
          <a:p>
            <a:endParaRPr lang="en-US"/>
          </a:p>
        </p:txBody>
      </p:sp>
    </p:spTree>
    <p:extLst>
      <p:ext uri="{BB962C8B-B14F-4D97-AF65-F5344CB8AC3E}">
        <p14:creationId xmlns:p14="http://schemas.microsoft.com/office/powerpoint/2010/main" val="34201615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npost-2-poverty-floods-map2.png"/>
          <p:cNvPicPr>
            <a:picLocks noChangeAspect="1"/>
          </p:cNvPicPr>
          <p:nvPr/>
        </p:nvPicPr>
        <p:blipFill>
          <a:blip r:embed="rId2" cstate="print"/>
          <a:stretch>
            <a:fillRect/>
          </a:stretch>
        </p:blipFill>
        <p:spPr>
          <a:xfrm>
            <a:off x="0" y="0"/>
            <a:ext cx="9144000" cy="6605022"/>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16835" name="Rectangle 3"/>
          <p:cNvSpPr>
            <a:spLocks noGrp="1" noChangeArrowheads="1"/>
          </p:cNvSpPr>
          <p:nvPr>
            <p:ph type="title"/>
          </p:nvPr>
        </p:nvSpPr>
        <p:spPr>
          <a:xfrm>
            <a:off x="685800" y="76200"/>
            <a:ext cx="7772400" cy="1066800"/>
          </a:xfrm>
        </p:spPr>
        <p:txBody>
          <a:bodyPr/>
          <a:lstStyle/>
          <a:p>
            <a:r>
              <a:rPr lang="de-DE" sz="3600" dirty="0">
                <a:solidFill>
                  <a:schemeClr val="tx1"/>
                </a:solidFill>
                <a:latin typeface="Candara" panose="020E0502030303020204" pitchFamily="34" charset="0"/>
              </a:rPr>
              <a:t>A brief history of the Netherlands</a:t>
            </a:r>
            <a:endParaRPr lang="en-GB" sz="3600" dirty="0">
              <a:solidFill>
                <a:schemeClr val="tx1"/>
              </a:solidFill>
              <a:latin typeface="Candara" panose="020E0502030303020204" pitchFamily="34" charset="0"/>
            </a:endParaRPr>
          </a:p>
        </p:txBody>
      </p:sp>
      <p:sp>
        <p:nvSpPr>
          <p:cNvPr id="1016836" name="Rectangle 4"/>
          <p:cNvSpPr>
            <a:spLocks noGrp="1" noChangeArrowheads="1"/>
          </p:cNvSpPr>
          <p:nvPr>
            <p:ph type="body" idx="1"/>
          </p:nvPr>
        </p:nvSpPr>
        <p:spPr>
          <a:xfrm>
            <a:off x="685800" y="1066800"/>
            <a:ext cx="7772400" cy="5105400"/>
          </a:xfrm>
        </p:spPr>
        <p:txBody>
          <a:bodyPr/>
          <a:lstStyle/>
          <a:p>
            <a:pPr>
              <a:lnSpc>
                <a:spcPct val="90000"/>
              </a:lnSpc>
            </a:pPr>
            <a:r>
              <a:rPr lang="en-GB" sz="2800" dirty="0">
                <a:latin typeface="Candara" panose="020E0502030303020204" pitchFamily="34" charset="0"/>
              </a:rPr>
              <a:t>1848 European Spring</a:t>
            </a:r>
          </a:p>
          <a:p>
            <a:pPr>
              <a:lnSpc>
                <a:spcPct val="90000"/>
              </a:lnSpc>
            </a:pPr>
            <a:r>
              <a:rPr lang="en-GB" sz="2800" dirty="0">
                <a:latin typeface="Candara" panose="020E0502030303020204" pitchFamily="34" charset="0"/>
              </a:rPr>
              <a:t>1849 </a:t>
            </a:r>
            <a:r>
              <a:rPr lang="en-GB" sz="2800" dirty="0" err="1">
                <a:latin typeface="Candara" panose="020E0502030303020204" pitchFamily="34" charset="0"/>
              </a:rPr>
              <a:t>Thorbecke</a:t>
            </a:r>
            <a:r>
              <a:rPr lang="en-GB" sz="2800" dirty="0">
                <a:latin typeface="Candara" panose="020E0502030303020204" pitchFamily="34" charset="0"/>
              </a:rPr>
              <a:t> Constitution</a:t>
            </a:r>
          </a:p>
          <a:p>
            <a:pPr lvl="1">
              <a:lnSpc>
                <a:spcPct val="90000"/>
              </a:lnSpc>
            </a:pPr>
            <a:r>
              <a:rPr lang="en-GB" sz="2400" dirty="0">
                <a:latin typeface="Candara" panose="020E0502030303020204" pitchFamily="34" charset="0"/>
              </a:rPr>
              <a:t>Central government</a:t>
            </a:r>
          </a:p>
          <a:p>
            <a:pPr lvl="1">
              <a:lnSpc>
                <a:spcPct val="90000"/>
              </a:lnSpc>
            </a:pPr>
            <a:r>
              <a:rPr lang="en-GB" sz="2400" dirty="0">
                <a:latin typeface="Candara" panose="020E0502030303020204" pitchFamily="34" charset="0"/>
              </a:rPr>
              <a:t>Broadly representative of population</a:t>
            </a:r>
          </a:p>
          <a:p>
            <a:pPr>
              <a:lnSpc>
                <a:spcPct val="90000"/>
              </a:lnSpc>
            </a:pPr>
            <a:r>
              <a:rPr lang="en-GB" sz="2800" dirty="0">
                <a:latin typeface="Candara" panose="020E0502030303020204" pitchFamily="34" charset="0"/>
              </a:rPr>
              <a:t>1850 Modern dike building starts</a:t>
            </a:r>
          </a:p>
        </p:txBody>
      </p:sp>
      <p:sp>
        <p:nvSpPr>
          <p:cNvPr id="1016838" name="Rectangle 6"/>
          <p:cNvSpPr>
            <a:spLocks noChangeArrowheads="1"/>
          </p:cNvSpPr>
          <p:nvPr/>
        </p:nvSpPr>
        <p:spPr bwMode="auto">
          <a:xfrm>
            <a:off x="0" y="0"/>
            <a:ext cx="9144000" cy="0"/>
          </a:xfrm>
          <a:prstGeom prst="rect">
            <a:avLst/>
          </a:prstGeom>
          <a:noFill/>
          <a:ln w="9525">
            <a:noFill/>
            <a:miter lim="800000"/>
            <a:headEnd/>
            <a:tailEnd/>
          </a:ln>
          <a:effectLst/>
        </p:spPr>
        <p:txBody>
          <a:bodyPr wrap="none" anchor="ctr">
            <a:spAutoFit/>
          </a:bodyPr>
          <a:lstStyle/>
          <a:p>
            <a:endParaRPr lang="en-US"/>
          </a:p>
        </p:txBody>
      </p:sp>
    </p:spTree>
    <p:extLst>
      <p:ext uri="{BB962C8B-B14F-4D97-AF65-F5344CB8AC3E}">
        <p14:creationId xmlns:p14="http://schemas.microsoft.com/office/powerpoint/2010/main" val="3764321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405A4A0-7B47-46B9-9F84-0C76FA5730B2}"/>
              </a:ext>
            </a:extLst>
          </p:cNvPr>
          <p:cNvPicPr>
            <a:picLocks noChangeAspect="1"/>
          </p:cNvPicPr>
          <p:nvPr/>
        </p:nvPicPr>
        <p:blipFill>
          <a:blip r:embed="rId2"/>
          <a:stretch>
            <a:fillRect/>
          </a:stretch>
        </p:blipFill>
        <p:spPr>
          <a:xfrm>
            <a:off x="0" y="0"/>
            <a:ext cx="9144000" cy="597214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685800" y="152400"/>
            <a:ext cx="7772400" cy="1143000"/>
          </a:xfrm>
        </p:spPr>
        <p:txBody>
          <a:bodyPr/>
          <a:lstStyle/>
          <a:p>
            <a:pPr eaLnBrk="1" hangingPunct="1"/>
            <a:r>
              <a:rPr lang="de-DE" sz="3200" dirty="0">
                <a:latin typeface="Candara" panose="020E0502030303020204" pitchFamily="34" charset="0"/>
              </a:rPr>
              <a:t>Impacts of Climate</a:t>
            </a:r>
            <a:endParaRPr lang="en-GB" sz="3200" dirty="0">
              <a:latin typeface="Candara" panose="020E0502030303020204" pitchFamily="34" charset="0"/>
            </a:endParaRPr>
          </a:p>
        </p:txBody>
      </p:sp>
      <p:sp>
        <p:nvSpPr>
          <p:cNvPr id="9219" name="Rectangle 3"/>
          <p:cNvSpPr>
            <a:spLocks noGrp="1" noChangeArrowheads="1"/>
          </p:cNvSpPr>
          <p:nvPr>
            <p:ph type="body" idx="1"/>
          </p:nvPr>
        </p:nvSpPr>
        <p:spPr>
          <a:xfrm>
            <a:off x="609600" y="1143000"/>
            <a:ext cx="7772400" cy="5029200"/>
          </a:xfrm>
        </p:spPr>
        <p:txBody>
          <a:bodyPr/>
          <a:lstStyle/>
          <a:p>
            <a:pPr eaLnBrk="1" hangingPunct="1">
              <a:lnSpc>
                <a:spcPct val="90000"/>
              </a:lnSpc>
            </a:pPr>
            <a:r>
              <a:rPr lang="de-DE" sz="2800" dirty="0">
                <a:latin typeface="Candara" panose="020E0502030303020204" pitchFamily="34" charset="0"/>
              </a:rPr>
              <a:t>Climate change has many different impacts, with different effects for different countries, sectors, times</a:t>
            </a:r>
          </a:p>
          <a:p>
            <a:pPr eaLnBrk="1" hangingPunct="1">
              <a:lnSpc>
                <a:spcPct val="90000"/>
              </a:lnSpc>
            </a:pPr>
            <a:r>
              <a:rPr lang="de-DE" sz="2800" dirty="0">
                <a:latin typeface="Candara" panose="020E0502030303020204" pitchFamily="34" charset="0"/>
              </a:rPr>
              <a:t>If one wants to get insights, high level indicators need to be used</a:t>
            </a:r>
          </a:p>
          <a:p>
            <a:pPr eaLnBrk="1" hangingPunct="1">
              <a:lnSpc>
                <a:spcPct val="90000"/>
              </a:lnSpc>
            </a:pPr>
            <a:r>
              <a:rPr lang="de-DE" sz="2800" dirty="0">
                <a:latin typeface="Candara" panose="020E0502030303020204" pitchFamily="34" charset="0"/>
              </a:rPr>
              <a:t>If one wants to compare the impacts of climate change to the impacts of emission reduction, include the impacts in the national accounts, or determine how much compensation should be paid, money is the appropriate indicator</a:t>
            </a:r>
            <a:endParaRPr lang="en-GB" sz="2800" dirty="0">
              <a:latin typeface="Candara" panose="020E0502030303020204" pitchFamily="34"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685800" y="152400"/>
            <a:ext cx="7772400" cy="1143000"/>
          </a:xfrm>
        </p:spPr>
        <p:txBody>
          <a:bodyPr/>
          <a:lstStyle/>
          <a:p>
            <a:pPr eaLnBrk="1" hangingPunct="1"/>
            <a:r>
              <a:rPr lang="de-DE" sz="4000" dirty="0">
                <a:latin typeface="Candara" panose="020E0502030303020204" pitchFamily="34" charset="0"/>
              </a:rPr>
              <a:t>Economic impacts</a:t>
            </a:r>
            <a:endParaRPr lang="en-GB" sz="4000" dirty="0">
              <a:latin typeface="Candara" panose="020E0502030303020204" pitchFamily="34" charset="0"/>
            </a:endParaRPr>
          </a:p>
        </p:txBody>
      </p:sp>
      <p:sp>
        <p:nvSpPr>
          <p:cNvPr id="7171" name="Rectangle 3"/>
          <p:cNvSpPr>
            <a:spLocks noGrp="1" noChangeArrowheads="1"/>
          </p:cNvSpPr>
          <p:nvPr>
            <p:ph type="body" idx="1"/>
          </p:nvPr>
        </p:nvSpPr>
        <p:spPr>
          <a:xfrm>
            <a:off x="685800" y="1447800"/>
            <a:ext cx="7772400" cy="4114800"/>
          </a:xfrm>
        </p:spPr>
        <p:txBody>
          <a:bodyPr/>
          <a:lstStyle/>
          <a:p>
            <a:r>
              <a:rPr lang="de-DE" sz="2800" dirty="0">
                <a:latin typeface="Candara" panose="020E0502030303020204" pitchFamily="34" charset="0"/>
              </a:rPr>
              <a:t>Methods for estimating total welfare impact</a:t>
            </a:r>
          </a:p>
          <a:p>
            <a:pPr lvl="1"/>
            <a:r>
              <a:rPr lang="en-GB" sz="2400" dirty="0">
                <a:latin typeface="Candara" panose="020E0502030303020204" pitchFamily="34" charset="0"/>
              </a:rPr>
              <a:t>Monetary valuation</a:t>
            </a:r>
          </a:p>
          <a:p>
            <a:pPr lvl="1"/>
            <a:r>
              <a:rPr lang="en-GB" sz="2400" dirty="0">
                <a:latin typeface="Candara" panose="020E0502030303020204" pitchFamily="34" charset="0"/>
              </a:rPr>
              <a:t>WTP v WTAC</a:t>
            </a:r>
            <a:endParaRPr lang="de-DE" sz="2400" dirty="0">
              <a:latin typeface="Candara" panose="020E0502030303020204" pitchFamily="34" charset="0"/>
            </a:endParaRPr>
          </a:p>
          <a:p>
            <a:pPr lvl="1"/>
            <a:r>
              <a:rPr lang="de-DE" sz="2400" dirty="0">
                <a:latin typeface="Candara" panose="020E0502030303020204" pitchFamily="34" charset="0"/>
              </a:rPr>
              <a:t>Benefit transfer</a:t>
            </a:r>
          </a:p>
          <a:p>
            <a:r>
              <a:rPr lang="de-DE" sz="2800" dirty="0">
                <a:latin typeface="Candara" panose="020E0502030303020204" pitchFamily="34" charset="0"/>
              </a:rPr>
              <a:t>Results and caveats</a:t>
            </a:r>
          </a:p>
          <a:p>
            <a:r>
              <a:rPr lang="de-DE" sz="2800" dirty="0">
                <a:latin typeface="Candara" panose="020E0502030303020204" pitchFamily="34" charset="0"/>
              </a:rPr>
              <a:t>Climate v weather</a:t>
            </a:r>
          </a:p>
          <a:p>
            <a:r>
              <a:rPr lang="de-DE" sz="2800" dirty="0">
                <a:latin typeface="Candara" panose="020E0502030303020204" pitchFamily="34" charset="0"/>
              </a:rPr>
              <a:t>Social cost of carbon</a:t>
            </a:r>
          </a:p>
          <a:p>
            <a:r>
              <a:rPr lang="de-DE" sz="2800" dirty="0">
                <a:latin typeface="Candara" panose="020E0502030303020204" pitchFamily="34" charset="0"/>
              </a:rPr>
              <a:t>Distribution </a:t>
            </a:r>
            <a:r>
              <a:rPr lang="de-DE" sz="2800" dirty="0" err="1">
                <a:latin typeface="Candara" panose="020E0502030303020204" pitchFamily="34" charset="0"/>
              </a:rPr>
              <a:t>of</a:t>
            </a:r>
            <a:r>
              <a:rPr lang="de-DE" sz="2800" dirty="0">
                <a:latin typeface="Candara" panose="020E0502030303020204" pitchFamily="34" charset="0"/>
              </a:rPr>
              <a:t> </a:t>
            </a:r>
            <a:r>
              <a:rPr lang="de-DE" sz="2800" dirty="0" err="1">
                <a:latin typeface="Candara" panose="020E0502030303020204" pitchFamily="34" charset="0"/>
              </a:rPr>
              <a:t>impacts</a:t>
            </a:r>
            <a:endParaRPr lang="en-GB" sz="2800" dirty="0">
              <a:latin typeface="Candara" panose="020E0502030303020204" pitchFamily="34" charset="0"/>
            </a:endParaRPr>
          </a:p>
          <a:p>
            <a:r>
              <a:rPr lang="en-GB" sz="2800" b="1" dirty="0">
                <a:latin typeface="Candara" panose="020E0502030303020204" pitchFamily="34" charset="0"/>
              </a:rPr>
              <a:t>Dynamic vulnerability</a:t>
            </a:r>
          </a:p>
          <a:p>
            <a:r>
              <a:rPr lang="en-GB" sz="2800" dirty="0">
                <a:latin typeface="Candara" panose="020E0502030303020204" pitchFamily="34" charset="0"/>
              </a:rPr>
              <a:t>Schelling conjecture</a:t>
            </a:r>
            <a:endParaRPr lang="de-DE" sz="2800" b="1" dirty="0">
              <a:latin typeface="Candara" panose="020E0502030303020204" pitchFamily="34" charset="0"/>
            </a:endParaRPr>
          </a:p>
        </p:txBody>
      </p:sp>
    </p:spTree>
    <p:extLst>
      <p:ext uri="{BB962C8B-B14F-4D97-AF65-F5344CB8AC3E}">
        <p14:creationId xmlns:p14="http://schemas.microsoft.com/office/powerpoint/2010/main" val="26493596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762000" y="0"/>
            <a:ext cx="7772400" cy="1143000"/>
          </a:xfrm>
        </p:spPr>
        <p:txBody>
          <a:bodyPr/>
          <a:lstStyle/>
          <a:p>
            <a:pPr eaLnBrk="1" hangingPunct="1"/>
            <a:r>
              <a:rPr lang="de-DE" sz="3600" dirty="0">
                <a:latin typeface="Candara" panose="020E0502030303020204" pitchFamily="34" charset="0"/>
              </a:rPr>
              <a:t>Dynamics</a:t>
            </a:r>
            <a:endParaRPr lang="en-GB" sz="3600" dirty="0">
              <a:latin typeface="Candara" panose="020E0502030303020204" pitchFamily="34" charset="0"/>
            </a:endParaRPr>
          </a:p>
        </p:txBody>
      </p:sp>
      <p:sp>
        <p:nvSpPr>
          <p:cNvPr id="203779" name="Rectangle 3"/>
          <p:cNvSpPr>
            <a:spLocks noGrp="1" noChangeArrowheads="1"/>
          </p:cNvSpPr>
          <p:nvPr>
            <p:ph type="body" idx="1"/>
          </p:nvPr>
        </p:nvSpPr>
        <p:spPr>
          <a:xfrm>
            <a:off x="685800" y="1066800"/>
            <a:ext cx="7772400" cy="4114800"/>
          </a:xfrm>
        </p:spPr>
        <p:txBody>
          <a:bodyPr/>
          <a:lstStyle/>
          <a:p>
            <a:pPr eaLnBrk="1" hangingPunct="1">
              <a:lnSpc>
                <a:spcPct val="90000"/>
              </a:lnSpc>
            </a:pPr>
            <a:r>
              <a:rPr lang="de-DE" sz="2800" dirty="0">
                <a:latin typeface="Candara" panose="020E0502030303020204" pitchFamily="34" charset="0"/>
              </a:rPr>
              <a:t>Vulnerability to climate change is a function of exposure and adaptive capacity, both of which depend on development status</a:t>
            </a:r>
          </a:p>
          <a:p>
            <a:pPr eaLnBrk="1" hangingPunct="1">
              <a:lnSpc>
                <a:spcPct val="90000"/>
              </a:lnSpc>
            </a:pPr>
            <a:r>
              <a:rPr lang="de-DE" sz="2800" dirty="0">
                <a:latin typeface="Candara" panose="020E0502030303020204" pitchFamily="34" charset="0"/>
              </a:rPr>
              <a:t>Future vulnerability will be very different from current vulnerability</a:t>
            </a:r>
          </a:p>
          <a:p>
            <a:pPr eaLnBrk="1" hangingPunct="1">
              <a:lnSpc>
                <a:spcPct val="90000"/>
              </a:lnSpc>
            </a:pPr>
            <a:r>
              <a:rPr lang="de-DE" sz="2800" dirty="0">
                <a:latin typeface="Candara" panose="020E0502030303020204" pitchFamily="34" charset="0"/>
              </a:rPr>
              <a:t>Not only is future development uncertain, but also the link between development, exposure and adaptive capacity is unclear</a:t>
            </a:r>
          </a:p>
          <a:p>
            <a:pPr eaLnBrk="1" hangingPunct="1">
              <a:lnSpc>
                <a:spcPct val="90000"/>
              </a:lnSpc>
            </a:pPr>
            <a:r>
              <a:rPr lang="de-DE" sz="2800" dirty="0">
                <a:latin typeface="Candara" panose="020E0502030303020204" pitchFamily="34" charset="0"/>
              </a:rPr>
              <a:t>I will illustrate this with the case of malaria</a:t>
            </a:r>
            <a:endParaRPr lang="en-GB" sz="2800" dirty="0">
              <a:latin typeface="Candara" panose="020E0502030303020204" pitchFamily="34" charset="0"/>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martensfig6a"/>
          <p:cNvPicPr>
            <a:picLocks noChangeAspect="1" noChangeArrowheads="1"/>
          </p:cNvPicPr>
          <p:nvPr/>
        </p:nvPicPr>
        <p:blipFill>
          <a:blip r:embed="rId3" cstate="print"/>
          <a:srcRect/>
          <a:stretch>
            <a:fillRect/>
          </a:stretch>
        </p:blipFill>
        <p:spPr bwMode="auto">
          <a:xfrm>
            <a:off x="0" y="-22225"/>
            <a:ext cx="9144000" cy="5086350"/>
          </a:xfrm>
          <a:prstGeom prst="rect">
            <a:avLst/>
          </a:prstGeom>
          <a:noFill/>
          <a:ln w="9525">
            <a:noFill/>
            <a:miter lim="800000"/>
            <a:headEnd/>
            <a:tailEnd/>
          </a:ln>
        </p:spPr>
      </p:pic>
      <p:pic>
        <p:nvPicPr>
          <p:cNvPr id="16387" name="Picture 3" descr="martensfig6b"/>
          <p:cNvPicPr>
            <a:picLocks noChangeAspect="1" noChangeArrowheads="1"/>
          </p:cNvPicPr>
          <p:nvPr/>
        </p:nvPicPr>
        <p:blipFill>
          <a:blip r:embed="rId4" cstate="print"/>
          <a:srcRect/>
          <a:stretch>
            <a:fillRect/>
          </a:stretch>
        </p:blipFill>
        <p:spPr bwMode="auto">
          <a:xfrm>
            <a:off x="0" y="1676400"/>
            <a:ext cx="1490663" cy="2724150"/>
          </a:xfrm>
          <a:prstGeom prst="rect">
            <a:avLst/>
          </a:prstGeom>
          <a:noFill/>
          <a:ln w="9525">
            <a:noFill/>
            <a:miter lim="800000"/>
            <a:headEnd/>
            <a:tailEnd/>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martensfig5a"/>
          <p:cNvPicPr>
            <a:picLocks noChangeAspect="1" noChangeArrowheads="1"/>
          </p:cNvPicPr>
          <p:nvPr/>
        </p:nvPicPr>
        <p:blipFill>
          <a:blip r:embed="rId3" cstate="print"/>
          <a:srcRect/>
          <a:stretch>
            <a:fillRect/>
          </a:stretch>
        </p:blipFill>
        <p:spPr bwMode="auto">
          <a:xfrm>
            <a:off x="0" y="228600"/>
            <a:ext cx="9144000" cy="4210050"/>
          </a:xfrm>
          <a:prstGeom prst="rect">
            <a:avLst/>
          </a:prstGeom>
          <a:noFill/>
          <a:ln w="9525">
            <a:noFill/>
            <a:miter lim="800000"/>
            <a:headEnd/>
            <a:tailEnd/>
          </a:ln>
        </p:spPr>
      </p:pic>
      <p:pic>
        <p:nvPicPr>
          <p:cNvPr id="17411" name="Picture 3" descr="martensfig5b"/>
          <p:cNvPicPr>
            <a:picLocks noChangeAspect="1" noChangeArrowheads="1"/>
          </p:cNvPicPr>
          <p:nvPr/>
        </p:nvPicPr>
        <p:blipFill>
          <a:blip r:embed="rId4" cstate="print"/>
          <a:srcRect/>
          <a:stretch>
            <a:fillRect/>
          </a:stretch>
        </p:blipFill>
        <p:spPr bwMode="auto">
          <a:xfrm>
            <a:off x="3925888" y="3505200"/>
            <a:ext cx="3465512" cy="754063"/>
          </a:xfrm>
          <a:prstGeom prst="rect">
            <a:avLst/>
          </a:prstGeom>
          <a:noFill/>
          <a:ln w="9525">
            <a:noFill/>
            <a:miter lim="800000"/>
            <a:headEnd/>
            <a:tailEnd/>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26" name="Object 2"/>
          <p:cNvGraphicFramePr>
            <a:graphicFrameLocks noChangeAspect="1"/>
          </p:cNvGraphicFramePr>
          <p:nvPr/>
        </p:nvGraphicFramePr>
        <p:xfrm>
          <a:off x="0" y="0"/>
          <a:ext cx="8910638" cy="5032375"/>
        </p:xfrm>
        <a:graphic>
          <a:graphicData uri="http://schemas.openxmlformats.org/presentationml/2006/ole">
            <mc:AlternateContent xmlns:mc="http://schemas.openxmlformats.org/markup-compatibility/2006">
              <mc:Choice xmlns:v="urn:schemas-microsoft-com:vml" Requires="v">
                <p:oleObj name="Diagramm" r:id="rId3" imgW="9349920" imgH="5290560" progId="Excel.Sheet.8">
                  <p:embed/>
                </p:oleObj>
              </mc:Choice>
              <mc:Fallback>
                <p:oleObj name="Diagramm" r:id="rId3" imgW="9349920" imgH="5290560" progId="Excel.Sheet.8">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8910638" cy="5032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histogram&#10;&#10;Description automatically generated">
            <a:extLst>
              <a:ext uri="{FF2B5EF4-FFF2-40B4-BE49-F238E27FC236}">
                <a16:creationId xmlns:a16="http://schemas.microsoft.com/office/drawing/2014/main" id="{F6BA0B4A-601B-5259-F60C-9B249DEE0C6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454588"/>
          </a:xfrm>
          <a:prstGeom prst="rect">
            <a:avLst/>
          </a:prstGeom>
        </p:spPr>
      </p:pic>
    </p:spTree>
    <p:extLst>
      <p:ext uri="{BB962C8B-B14F-4D97-AF65-F5344CB8AC3E}">
        <p14:creationId xmlns:p14="http://schemas.microsoft.com/office/powerpoint/2010/main" val="228230321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685800" y="152400"/>
            <a:ext cx="7772400" cy="1143000"/>
          </a:xfrm>
        </p:spPr>
        <p:txBody>
          <a:bodyPr/>
          <a:lstStyle/>
          <a:p>
            <a:pPr eaLnBrk="1" hangingPunct="1"/>
            <a:r>
              <a:rPr lang="de-DE" sz="4000" dirty="0">
                <a:latin typeface="Candara" panose="020E0502030303020204" pitchFamily="34" charset="0"/>
              </a:rPr>
              <a:t>Economic impacts</a:t>
            </a:r>
            <a:endParaRPr lang="en-GB" sz="4000" dirty="0">
              <a:latin typeface="Candara" panose="020E0502030303020204" pitchFamily="34" charset="0"/>
            </a:endParaRPr>
          </a:p>
        </p:txBody>
      </p:sp>
      <p:sp>
        <p:nvSpPr>
          <p:cNvPr id="7171" name="Rectangle 3"/>
          <p:cNvSpPr>
            <a:spLocks noGrp="1" noChangeArrowheads="1"/>
          </p:cNvSpPr>
          <p:nvPr>
            <p:ph type="body" idx="1"/>
          </p:nvPr>
        </p:nvSpPr>
        <p:spPr>
          <a:xfrm>
            <a:off x="685800" y="1447800"/>
            <a:ext cx="7772400" cy="4114800"/>
          </a:xfrm>
        </p:spPr>
        <p:txBody>
          <a:bodyPr/>
          <a:lstStyle/>
          <a:p>
            <a:r>
              <a:rPr lang="de-DE" sz="2800" dirty="0">
                <a:latin typeface="Candara" panose="020E0502030303020204" pitchFamily="34" charset="0"/>
              </a:rPr>
              <a:t>Methods for estimating total welfare impact</a:t>
            </a:r>
          </a:p>
          <a:p>
            <a:pPr lvl="1"/>
            <a:r>
              <a:rPr lang="en-GB" sz="2400" dirty="0">
                <a:latin typeface="Candara" panose="020E0502030303020204" pitchFamily="34" charset="0"/>
              </a:rPr>
              <a:t>Monetary valuation</a:t>
            </a:r>
          </a:p>
          <a:p>
            <a:pPr lvl="1"/>
            <a:r>
              <a:rPr lang="en-GB" sz="2400" dirty="0">
                <a:latin typeface="Candara" panose="020E0502030303020204" pitchFamily="34" charset="0"/>
              </a:rPr>
              <a:t>WTP v WTAC</a:t>
            </a:r>
            <a:endParaRPr lang="de-DE" sz="2400" dirty="0">
              <a:latin typeface="Candara" panose="020E0502030303020204" pitchFamily="34" charset="0"/>
            </a:endParaRPr>
          </a:p>
          <a:p>
            <a:pPr lvl="1"/>
            <a:r>
              <a:rPr lang="de-DE" sz="2400" dirty="0">
                <a:latin typeface="Candara" panose="020E0502030303020204" pitchFamily="34" charset="0"/>
              </a:rPr>
              <a:t>Benefit transfer</a:t>
            </a:r>
          </a:p>
          <a:p>
            <a:r>
              <a:rPr lang="de-DE" sz="2800" dirty="0">
                <a:latin typeface="Candara" panose="020E0502030303020204" pitchFamily="34" charset="0"/>
              </a:rPr>
              <a:t>Results and caveats</a:t>
            </a:r>
          </a:p>
          <a:p>
            <a:r>
              <a:rPr lang="de-DE" sz="2800" dirty="0">
                <a:latin typeface="Candara" panose="020E0502030303020204" pitchFamily="34" charset="0"/>
              </a:rPr>
              <a:t>Climate v weather</a:t>
            </a:r>
          </a:p>
          <a:p>
            <a:r>
              <a:rPr lang="de-DE" sz="2800" dirty="0">
                <a:latin typeface="Candara" panose="020E0502030303020204" pitchFamily="34" charset="0"/>
              </a:rPr>
              <a:t>Social cost of carbon</a:t>
            </a:r>
          </a:p>
          <a:p>
            <a:r>
              <a:rPr lang="de-DE" sz="2800" dirty="0">
                <a:latin typeface="Candara" panose="020E0502030303020204" pitchFamily="34" charset="0"/>
              </a:rPr>
              <a:t>Distribution </a:t>
            </a:r>
            <a:r>
              <a:rPr lang="de-DE" sz="2800" dirty="0" err="1">
                <a:latin typeface="Candara" panose="020E0502030303020204" pitchFamily="34" charset="0"/>
              </a:rPr>
              <a:t>of</a:t>
            </a:r>
            <a:r>
              <a:rPr lang="de-DE" sz="2800" dirty="0">
                <a:latin typeface="Candara" panose="020E0502030303020204" pitchFamily="34" charset="0"/>
              </a:rPr>
              <a:t> </a:t>
            </a:r>
            <a:r>
              <a:rPr lang="de-DE" sz="2800" dirty="0" err="1">
                <a:latin typeface="Candara" panose="020E0502030303020204" pitchFamily="34" charset="0"/>
              </a:rPr>
              <a:t>impacts</a:t>
            </a:r>
            <a:endParaRPr lang="en-GB" sz="2800" dirty="0">
              <a:latin typeface="Candara" panose="020E0502030303020204" pitchFamily="34" charset="0"/>
            </a:endParaRPr>
          </a:p>
          <a:p>
            <a:r>
              <a:rPr lang="en-GB" sz="2800" dirty="0">
                <a:latin typeface="Candara" panose="020E0502030303020204" pitchFamily="34" charset="0"/>
              </a:rPr>
              <a:t>Dynamic vulnerability</a:t>
            </a:r>
          </a:p>
          <a:p>
            <a:r>
              <a:rPr lang="en-GB" sz="2800" b="1" dirty="0">
                <a:latin typeface="Candara" panose="020E0502030303020204" pitchFamily="34" charset="0"/>
              </a:rPr>
              <a:t>Schelling conjecture</a:t>
            </a:r>
            <a:endParaRPr lang="de-DE" sz="2800" b="1" dirty="0">
              <a:latin typeface="Candara" panose="020E0502030303020204" pitchFamily="34" charset="0"/>
            </a:endParaRPr>
          </a:p>
        </p:txBody>
      </p:sp>
    </p:spTree>
    <p:extLst>
      <p:ext uri="{BB962C8B-B14F-4D97-AF65-F5344CB8AC3E}">
        <p14:creationId xmlns:p14="http://schemas.microsoft.com/office/powerpoint/2010/main" val="135297064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1877521"/>
            <a:ext cx="7848600" cy="5437679"/>
          </a:xfrm>
          <a:prstGeom prst="rect">
            <a:avLst/>
          </a:prstGeom>
        </p:spPr>
      </p:pic>
      <p:sp>
        <p:nvSpPr>
          <p:cNvPr id="15362" name="Rectangle 2"/>
          <p:cNvSpPr>
            <a:spLocks noGrp="1" noChangeArrowheads="1"/>
          </p:cNvSpPr>
          <p:nvPr>
            <p:ph type="title"/>
          </p:nvPr>
        </p:nvSpPr>
        <p:spPr>
          <a:xfrm>
            <a:off x="762000" y="0"/>
            <a:ext cx="7772400" cy="1143000"/>
          </a:xfrm>
        </p:spPr>
        <p:txBody>
          <a:bodyPr/>
          <a:lstStyle/>
          <a:p>
            <a:pPr eaLnBrk="1" hangingPunct="1"/>
            <a:r>
              <a:rPr lang="en-GB" sz="3600" dirty="0">
                <a:solidFill>
                  <a:schemeClr val="tx1"/>
                </a:solidFill>
                <a:latin typeface="Candara" panose="020E0502030303020204" pitchFamily="34" charset="0"/>
              </a:rPr>
              <a:t>Schelling Conjecture</a:t>
            </a:r>
          </a:p>
        </p:txBody>
      </p:sp>
      <p:sp>
        <p:nvSpPr>
          <p:cNvPr id="203779" name="Rectangle 3"/>
          <p:cNvSpPr>
            <a:spLocks noGrp="1" noChangeArrowheads="1"/>
          </p:cNvSpPr>
          <p:nvPr>
            <p:ph type="body" idx="1"/>
          </p:nvPr>
        </p:nvSpPr>
        <p:spPr>
          <a:xfrm>
            <a:off x="685800" y="1066800"/>
            <a:ext cx="7772400" cy="4114800"/>
          </a:xfrm>
        </p:spPr>
        <p:txBody>
          <a:bodyPr/>
          <a:lstStyle/>
          <a:p>
            <a:pPr eaLnBrk="1" hangingPunct="1">
              <a:lnSpc>
                <a:spcPct val="90000"/>
              </a:lnSpc>
            </a:pPr>
            <a:r>
              <a:rPr lang="de-DE" sz="2800" dirty="0">
                <a:latin typeface="Candara" panose="020E0502030303020204" pitchFamily="34" charset="0"/>
              </a:rPr>
              <a:t>Nobel Laureate Tom Schelling asked</a:t>
            </a:r>
          </a:p>
          <a:p>
            <a:pPr lvl="1" eaLnBrk="1" hangingPunct="1">
              <a:lnSpc>
                <a:spcPct val="90000"/>
              </a:lnSpc>
            </a:pPr>
            <a:r>
              <a:rPr lang="de-DE" sz="2400" dirty="0">
                <a:latin typeface="Candara" panose="020E0502030303020204" pitchFamily="34" charset="0"/>
              </a:rPr>
              <a:t>Why do we care about the grandchildren of people we do not seem to care about?</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762000" y="0"/>
            <a:ext cx="7772400" cy="1143000"/>
          </a:xfrm>
        </p:spPr>
        <p:txBody>
          <a:bodyPr/>
          <a:lstStyle/>
          <a:p>
            <a:pPr eaLnBrk="1" hangingPunct="1"/>
            <a:r>
              <a:rPr lang="en-GB" sz="3600" dirty="0">
                <a:latin typeface="Candara" panose="020E0502030303020204" pitchFamily="34" charset="0"/>
              </a:rPr>
              <a:t>Schelling Conjecture</a:t>
            </a:r>
          </a:p>
        </p:txBody>
      </p:sp>
      <p:sp>
        <p:nvSpPr>
          <p:cNvPr id="203779" name="Rectangle 3"/>
          <p:cNvSpPr>
            <a:spLocks noGrp="1" noChangeArrowheads="1"/>
          </p:cNvSpPr>
          <p:nvPr>
            <p:ph type="body" idx="1"/>
          </p:nvPr>
        </p:nvSpPr>
        <p:spPr>
          <a:xfrm>
            <a:off x="685800" y="1066800"/>
            <a:ext cx="7772400" cy="4114800"/>
          </a:xfrm>
        </p:spPr>
        <p:txBody>
          <a:bodyPr/>
          <a:lstStyle/>
          <a:p>
            <a:pPr eaLnBrk="1" hangingPunct="1">
              <a:lnSpc>
                <a:spcPct val="90000"/>
              </a:lnSpc>
            </a:pPr>
            <a:r>
              <a:rPr lang="de-DE" sz="2800" dirty="0">
                <a:latin typeface="Candara" panose="020E0502030303020204" pitchFamily="34" charset="0"/>
              </a:rPr>
              <a:t>Nobel Laureate Tom Schelling asked</a:t>
            </a:r>
          </a:p>
          <a:p>
            <a:pPr lvl="1" eaLnBrk="1" hangingPunct="1">
              <a:lnSpc>
                <a:spcPct val="90000"/>
              </a:lnSpc>
            </a:pPr>
            <a:r>
              <a:rPr lang="de-DE" sz="2400" dirty="0">
                <a:solidFill>
                  <a:schemeClr val="bg1">
                    <a:lumMod val="50000"/>
                  </a:schemeClr>
                </a:solidFill>
                <a:latin typeface="Candara" panose="020E0502030303020204" pitchFamily="34" charset="0"/>
              </a:rPr>
              <a:t>Why do we care about the grandchildren of people we do not seem to care about?</a:t>
            </a:r>
          </a:p>
          <a:p>
            <a:pPr lvl="1" eaLnBrk="1" hangingPunct="1">
              <a:lnSpc>
                <a:spcPct val="90000"/>
              </a:lnSpc>
            </a:pPr>
            <a:r>
              <a:rPr lang="de-DE" sz="2400" dirty="0">
                <a:latin typeface="Candara" panose="020E0502030303020204" pitchFamily="34" charset="0"/>
              </a:rPr>
              <a:t>If we really do care about the impacts of climate change on the descendants of the current poor, are there better ways of helping them than through greenhouse gas emission reduction?</a:t>
            </a:r>
          </a:p>
          <a:p>
            <a:pPr eaLnBrk="1" hangingPunct="1">
              <a:lnSpc>
                <a:spcPct val="90000"/>
              </a:lnSpc>
            </a:pPr>
            <a:r>
              <a:rPr lang="de-DE" sz="2800" dirty="0">
                <a:latin typeface="Candara" panose="020E0502030303020204" pitchFamily="34" charset="0"/>
              </a:rPr>
              <a:t>Is adaptation assistance a better way to reduce the impact of climate change?</a:t>
            </a:r>
            <a:endParaRPr lang="en-GB" sz="2800" dirty="0">
              <a:latin typeface="Candara" panose="020E0502030303020204" pitchFamily="34" charset="0"/>
            </a:endParaRPr>
          </a:p>
        </p:txBody>
      </p:sp>
    </p:spTree>
    <p:extLst>
      <p:ext uri="{BB962C8B-B14F-4D97-AF65-F5344CB8AC3E}">
        <p14:creationId xmlns:p14="http://schemas.microsoft.com/office/powerpoint/2010/main" val="20654319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chart&#10;&#10;Description automatically generated">
            <a:extLst>
              <a:ext uri="{FF2B5EF4-FFF2-40B4-BE49-F238E27FC236}">
                <a16:creationId xmlns:a16="http://schemas.microsoft.com/office/drawing/2014/main" id="{6166AE75-41B5-D258-DDEE-5B52F31683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
            <a:ext cx="9906000" cy="603513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E3F79A-33CC-75B6-85BB-CC8BAA1B02BD}"/>
              </a:ext>
            </a:extLst>
          </p:cNvPr>
          <p:cNvPicPr>
            <a:picLocks noChangeAspect="1"/>
          </p:cNvPicPr>
          <p:nvPr/>
        </p:nvPicPr>
        <p:blipFill>
          <a:blip r:embed="rId2"/>
          <a:stretch>
            <a:fillRect/>
          </a:stretch>
        </p:blipFill>
        <p:spPr>
          <a:xfrm>
            <a:off x="0" y="-76200"/>
            <a:ext cx="9144000" cy="6628157"/>
          </a:xfrm>
          <a:prstGeom prst="rect">
            <a:avLst/>
          </a:prstGeom>
        </p:spPr>
      </p:pic>
      <p:sp>
        <p:nvSpPr>
          <p:cNvPr id="3" name="TextBox 2">
            <a:extLst>
              <a:ext uri="{FF2B5EF4-FFF2-40B4-BE49-F238E27FC236}">
                <a16:creationId xmlns:a16="http://schemas.microsoft.com/office/drawing/2014/main" id="{14428744-F724-8AA8-68B3-D8EB59549B50}"/>
              </a:ext>
            </a:extLst>
          </p:cNvPr>
          <p:cNvSpPr txBox="1"/>
          <p:nvPr/>
        </p:nvSpPr>
        <p:spPr>
          <a:xfrm>
            <a:off x="5715000" y="6426013"/>
            <a:ext cx="3472425" cy="461665"/>
          </a:xfrm>
          <a:prstGeom prst="rect">
            <a:avLst/>
          </a:prstGeom>
          <a:noFill/>
        </p:spPr>
        <p:txBody>
          <a:bodyPr wrap="none" rtlCol="0">
            <a:spAutoFit/>
          </a:bodyPr>
          <a:lstStyle/>
          <a:p>
            <a:r>
              <a:rPr lang="en-US" dirty="0">
                <a:latin typeface="Candara" panose="020E0502030303020204" pitchFamily="34" charset="0"/>
              </a:rPr>
              <a:t>62 estimates in 39 papers</a:t>
            </a:r>
            <a:endParaRPr lang="en-GB" dirty="0">
              <a:latin typeface="Candara" panose="020E0502030303020204" pitchFamily="34" charset="0"/>
            </a:endParaRPr>
          </a:p>
        </p:txBody>
      </p:sp>
    </p:spTree>
    <p:extLst>
      <p:ext uri="{BB962C8B-B14F-4D97-AF65-F5344CB8AC3E}">
        <p14:creationId xmlns:p14="http://schemas.microsoft.com/office/powerpoint/2010/main" val="182596475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762000" y="0"/>
            <a:ext cx="7772400" cy="1143000"/>
          </a:xfrm>
        </p:spPr>
        <p:txBody>
          <a:bodyPr/>
          <a:lstStyle/>
          <a:p>
            <a:pPr eaLnBrk="1" hangingPunct="1"/>
            <a:r>
              <a:rPr lang="en-GB" sz="3600" dirty="0">
                <a:latin typeface="Candara" panose="020E0502030303020204" pitchFamily="34" charset="0"/>
              </a:rPr>
              <a:t>Schelling Conjecture -2</a:t>
            </a:r>
          </a:p>
        </p:txBody>
      </p:sp>
      <p:sp>
        <p:nvSpPr>
          <p:cNvPr id="203779" name="Rectangle 3"/>
          <p:cNvSpPr>
            <a:spLocks noGrp="1" noChangeArrowheads="1"/>
          </p:cNvSpPr>
          <p:nvPr>
            <p:ph type="body" idx="1"/>
          </p:nvPr>
        </p:nvSpPr>
        <p:spPr>
          <a:xfrm>
            <a:off x="685800" y="1066800"/>
            <a:ext cx="7772400" cy="4114800"/>
          </a:xfrm>
        </p:spPr>
        <p:txBody>
          <a:bodyPr/>
          <a:lstStyle/>
          <a:p>
            <a:pPr eaLnBrk="1" hangingPunct="1">
              <a:lnSpc>
                <a:spcPct val="90000"/>
              </a:lnSpc>
            </a:pPr>
            <a:r>
              <a:rPr lang="de-DE" sz="2800" dirty="0">
                <a:latin typeface="Candara" panose="020E0502030303020204" pitchFamily="34" charset="0"/>
              </a:rPr>
              <a:t>Is adaptation assistance a better way to reduce the impact of climate change?</a:t>
            </a:r>
          </a:p>
          <a:p>
            <a:pPr eaLnBrk="1" hangingPunct="1">
              <a:lnSpc>
                <a:spcPct val="90000"/>
              </a:lnSpc>
            </a:pPr>
            <a:r>
              <a:rPr lang="de-DE" sz="2800" dirty="0">
                <a:latin typeface="Candara" panose="020E0502030303020204" pitchFamily="34" charset="0"/>
              </a:rPr>
              <a:t>Yes, if you could be sure to invent say a malaria vaccine if you invested enough, and would be sure it would use appropriately</a:t>
            </a:r>
          </a:p>
          <a:p>
            <a:pPr eaLnBrk="1" hangingPunct="1">
              <a:lnSpc>
                <a:spcPct val="90000"/>
              </a:lnSpc>
            </a:pPr>
            <a:r>
              <a:rPr lang="de-DE" sz="2800" dirty="0">
                <a:latin typeface="Candara" panose="020E0502030303020204" pitchFamily="34" charset="0"/>
              </a:rPr>
              <a:t>Adaptive capacity is complex, however, and closely related to development</a:t>
            </a:r>
          </a:p>
          <a:p>
            <a:pPr eaLnBrk="1" hangingPunct="1">
              <a:lnSpc>
                <a:spcPct val="90000"/>
              </a:lnSpc>
            </a:pPr>
            <a:r>
              <a:rPr lang="de-DE" sz="2800" dirty="0">
                <a:latin typeface="Candara" panose="020E0502030303020204" pitchFamily="34" charset="0"/>
              </a:rPr>
              <a:t>Development assistance has proven difficult</a:t>
            </a:r>
            <a:endParaRPr lang="en-GB" sz="2800" dirty="0">
              <a:latin typeface="Candara" panose="020E0502030303020204" pitchFamily="34" charset="0"/>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762000" y="0"/>
            <a:ext cx="7772400" cy="1143000"/>
          </a:xfrm>
        </p:spPr>
        <p:txBody>
          <a:bodyPr/>
          <a:lstStyle/>
          <a:p>
            <a:pPr eaLnBrk="1" hangingPunct="1"/>
            <a:r>
              <a:rPr lang="en-GB" sz="3600" dirty="0">
                <a:latin typeface="Candara" panose="020E0502030303020204" pitchFamily="34" charset="0"/>
              </a:rPr>
              <a:t>Schelling Conjecture -3</a:t>
            </a:r>
          </a:p>
        </p:txBody>
      </p:sp>
      <p:sp>
        <p:nvSpPr>
          <p:cNvPr id="203779" name="Rectangle 3"/>
          <p:cNvSpPr>
            <a:spLocks noGrp="1" noChangeArrowheads="1"/>
          </p:cNvSpPr>
          <p:nvPr>
            <p:ph type="body" idx="1"/>
          </p:nvPr>
        </p:nvSpPr>
        <p:spPr>
          <a:xfrm>
            <a:off x="685800" y="1066800"/>
            <a:ext cx="7772400" cy="4114800"/>
          </a:xfrm>
        </p:spPr>
        <p:txBody>
          <a:bodyPr/>
          <a:lstStyle/>
          <a:p>
            <a:pPr eaLnBrk="1" hangingPunct="1">
              <a:lnSpc>
                <a:spcPct val="90000"/>
              </a:lnSpc>
            </a:pPr>
            <a:r>
              <a:rPr lang="de-DE" sz="2800" dirty="0">
                <a:latin typeface="Candara" panose="020E0502030303020204" pitchFamily="34" charset="0"/>
              </a:rPr>
              <a:t>Besides, poverty implies vulnerability in general, but not always</a:t>
            </a:r>
          </a:p>
          <a:p>
            <a:pPr eaLnBrk="1" hangingPunct="1">
              <a:lnSpc>
                <a:spcPct val="90000"/>
              </a:lnSpc>
            </a:pPr>
            <a:r>
              <a:rPr lang="de-DE" sz="2800" dirty="0">
                <a:latin typeface="Candara" panose="020E0502030303020204" pitchFamily="34" charset="0"/>
              </a:rPr>
              <a:t>Richer people</a:t>
            </a:r>
          </a:p>
          <a:p>
            <a:pPr lvl="1" eaLnBrk="1" hangingPunct="1">
              <a:lnSpc>
                <a:spcPct val="90000"/>
              </a:lnSpc>
            </a:pPr>
            <a:r>
              <a:rPr lang="de-DE" sz="2400" dirty="0">
                <a:latin typeface="Candara" panose="020E0502030303020204" pitchFamily="34" charset="0"/>
              </a:rPr>
              <a:t>put higher values on health and environment</a:t>
            </a:r>
          </a:p>
          <a:p>
            <a:pPr lvl="1" eaLnBrk="1" hangingPunct="1">
              <a:lnSpc>
                <a:spcPct val="90000"/>
              </a:lnSpc>
            </a:pPr>
            <a:r>
              <a:rPr lang="de-DE" sz="2400" dirty="0">
                <a:latin typeface="Candara" panose="020E0502030303020204" pitchFamily="34" charset="0"/>
              </a:rPr>
              <a:t>tend to live longer and thus develop cardiovascular diseases</a:t>
            </a:r>
          </a:p>
          <a:p>
            <a:pPr lvl="1" eaLnBrk="1" hangingPunct="1">
              <a:lnSpc>
                <a:spcPct val="90000"/>
              </a:lnSpc>
            </a:pPr>
            <a:r>
              <a:rPr lang="de-DE" sz="2400" dirty="0">
                <a:latin typeface="Candara" panose="020E0502030303020204" pitchFamily="34" charset="0"/>
              </a:rPr>
              <a:t>might buy air conditioning that heats their environment</a:t>
            </a:r>
            <a:endParaRPr lang="en-GB" sz="2400" dirty="0">
              <a:latin typeface="Candara" panose="020E0502030303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4"/>
          <p:cNvSpPr>
            <a:spLocks noGrp="1" noChangeArrowheads="1"/>
          </p:cNvSpPr>
          <p:nvPr>
            <p:ph type="title"/>
          </p:nvPr>
        </p:nvSpPr>
        <p:spPr>
          <a:xfrm>
            <a:off x="685800" y="76200"/>
            <a:ext cx="7772400" cy="1143000"/>
          </a:xfrm>
        </p:spPr>
        <p:txBody>
          <a:bodyPr/>
          <a:lstStyle/>
          <a:p>
            <a:pPr eaLnBrk="1" hangingPunct="1"/>
            <a:r>
              <a:rPr lang="en-GB" sz="3600" dirty="0">
                <a:latin typeface="Candara" panose="020E0502030303020204" pitchFamily="34" charset="0"/>
              </a:rPr>
              <a:t>Methods</a:t>
            </a:r>
          </a:p>
        </p:txBody>
      </p:sp>
      <p:sp>
        <p:nvSpPr>
          <p:cNvPr id="305157" name="Rectangle 5"/>
          <p:cNvSpPr>
            <a:spLocks noGrp="1" noChangeArrowheads="1"/>
          </p:cNvSpPr>
          <p:nvPr>
            <p:ph type="body" idx="1"/>
          </p:nvPr>
        </p:nvSpPr>
        <p:spPr>
          <a:xfrm>
            <a:off x="685800" y="1066800"/>
            <a:ext cx="7772400" cy="5410200"/>
          </a:xfrm>
        </p:spPr>
        <p:txBody>
          <a:bodyPr/>
          <a:lstStyle/>
          <a:p>
            <a:pPr eaLnBrk="1" hangingPunct="1">
              <a:lnSpc>
                <a:spcPct val="90000"/>
              </a:lnSpc>
            </a:pPr>
            <a:r>
              <a:rPr lang="en-GB" sz="2800" dirty="0">
                <a:latin typeface="Candara" panose="020E0502030303020204" pitchFamily="34" charset="0"/>
              </a:rPr>
              <a:t>Enumerative method</a:t>
            </a:r>
          </a:p>
          <a:p>
            <a:pPr lvl="1" eaLnBrk="1" hangingPunct="1">
              <a:lnSpc>
                <a:spcPct val="90000"/>
              </a:lnSpc>
            </a:pPr>
            <a:r>
              <a:rPr lang="en-GB" sz="2400" dirty="0">
                <a:latin typeface="Candara" panose="020E0502030303020204" pitchFamily="34" charset="0"/>
              </a:rPr>
              <a:t>Quantify impact, estimate price, add up</a:t>
            </a:r>
          </a:p>
          <a:p>
            <a:pPr eaLnBrk="1" hangingPunct="1">
              <a:lnSpc>
                <a:spcPct val="90000"/>
              </a:lnSpc>
            </a:pPr>
            <a:r>
              <a:rPr lang="en-GB" sz="2800" dirty="0">
                <a:solidFill>
                  <a:schemeClr val="bg1">
                    <a:lumMod val="75000"/>
                  </a:schemeClr>
                </a:solidFill>
                <a:latin typeface="Candara" panose="020E0502030303020204" pitchFamily="34" charset="0"/>
              </a:rPr>
              <a:t>Computable general equilibrium</a:t>
            </a:r>
          </a:p>
          <a:p>
            <a:pPr lvl="1" eaLnBrk="1" hangingPunct="1">
              <a:lnSpc>
                <a:spcPct val="90000"/>
              </a:lnSpc>
            </a:pPr>
            <a:r>
              <a:rPr lang="en-GB" sz="2400" dirty="0">
                <a:solidFill>
                  <a:schemeClr val="bg1">
                    <a:lumMod val="75000"/>
                  </a:schemeClr>
                </a:solidFill>
                <a:latin typeface="Candara" panose="020E0502030303020204" pitchFamily="34" charset="0"/>
              </a:rPr>
              <a:t>Quantify impact, shock model, estimate welfare change</a:t>
            </a:r>
          </a:p>
          <a:p>
            <a:pPr eaLnBrk="1" hangingPunct="1">
              <a:lnSpc>
                <a:spcPct val="90000"/>
              </a:lnSpc>
            </a:pPr>
            <a:r>
              <a:rPr lang="en-GB" sz="2800" dirty="0">
                <a:solidFill>
                  <a:schemeClr val="bg1">
                    <a:lumMod val="75000"/>
                  </a:schemeClr>
                </a:solidFill>
                <a:latin typeface="Candara" panose="020E0502030303020204" pitchFamily="34" charset="0"/>
              </a:rPr>
              <a:t>Statistical method</a:t>
            </a:r>
          </a:p>
          <a:p>
            <a:pPr lvl="1" eaLnBrk="1" hangingPunct="1">
              <a:lnSpc>
                <a:spcPct val="90000"/>
              </a:lnSpc>
            </a:pPr>
            <a:r>
              <a:rPr lang="en-GB" sz="2400" dirty="0">
                <a:solidFill>
                  <a:schemeClr val="bg1">
                    <a:lumMod val="75000"/>
                  </a:schemeClr>
                </a:solidFill>
                <a:latin typeface="Candara" panose="020E0502030303020204" pitchFamily="34" charset="0"/>
              </a:rPr>
              <a:t>Estimate relationship between activity and climate over space, assume it holds over time</a:t>
            </a:r>
          </a:p>
          <a:p>
            <a:pPr lvl="1" eaLnBrk="1" hangingPunct="1">
              <a:lnSpc>
                <a:spcPct val="90000"/>
              </a:lnSpc>
            </a:pPr>
            <a:r>
              <a:rPr lang="en-GB" sz="2400" dirty="0">
                <a:solidFill>
                  <a:schemeClr val="bg1">
                    <a:lumMod val="75000"/>
                  </a:schemeClr>
                </a:solidFill>
                <a:latin typeface="Candara" panose="020E0502030303020204" pitchFamily="34" charset="0"/>
              </a:rPr>
              <a:t>Estimate relationship between well-being and climate</a:t>
            </a:r>
          </a:p>
          <a:p>
            <a:pPr eaLnBrk="1" hangingPunct="1">
              <a:lnSpc>
                <a:spcPct val="90000"/>
              </a:lnSpc>
            </a:pPr>
            <a:r>
              <a:rPr lang="en-GB" sz="2800" dirty="0">
                <a:solidFill>
                  <a:schemeClr val="bg1">
                    <a:lumMod val="75000"/>
                  </a:schemeClr>
                </a:solidFill>
                <a:latin typeface="Candara" panose="020E0502030303020204" pitchFamily="34" charset="0"/>
              </a:rPr>
              <a:t>Elicitation method</a:t>
            </a:r>
          </a:p>
          <a:p>
            <a:pPr lvl="1" eaLnBrk="1" hangingPunct="1">
              <a:lnSpc>
                <a:spcPct val="90000"/>
              </a:lnSpc>
            </a:pPr>
            <a:r>
              <a:rPr lang="en-GB" sz="2400" dirty="0">
                <a:solidFill>
                  <a:schemeClr val="bg1">
                    <a:lumMod val="75000"/>
                  </a:schemeClr>
                </a:solidFill>
                <a:latin typeface="Candara" panose="020E0502030303020204" pitchFamily="34" charset="0"/>
              </a:rPr>
              <a:t>Ask experts</a:t>
            </a:r>
          </a:p>
        </p:txBody>
      </p:sp>
      <p:pic>
        <p:nvPicPr>
          <p:cNvPr id="4" name="Picture 3">
            <a:extLst>
              <a:ext uri="{FF2B5EF4-FFF2-40B4-BE49-F238E27FC236}">
                <a16:creationId xmlns:a16="http://schemas.microsoft.com/office/drawing/2014/main" id="{A8E12ED2-7C36-49D0-8324-E23190006F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5700" y="171450"/>
            <a:ext cx="1495425" cy="205211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685800" y="0"/>
            <a:ext cx="7772400" cy="1143000"/>
          </a:xfrm>
        </p:spPr>
        <p:txBody>
          <a:bodyPr/>
          <a:lstStyle/>
          <a:p>
            <a:pPr eaLnBrk="1" hangingPunct="1"/>
            <a:r>
              <a:rPr lang="de-DE" sz="3200" dirty="0">
                <a:latin typeface="Candara" panose="020E0502030303020204" pitchFamily="34" charset="0"/>
              </a:rPr>
              <a:t>Monetary Valuation</a:t>
            </a:r>
            <a:endParaRPr lang="en-GB" sz="3200" dirty="0">
              <a:latin typeface="Candara" panose="020E0502030303020204" pitchFamily="34" charset="0"/>
            </a:endParaRPr>
          </a:p>
        </p:txBody>
      </p:sp>
      <p:sp>
        <p:nvSpPr>
          <p:cNvPr id="10243" name="Rectangle 3"/>
          <p:cNvSpPr>
            <a:spLocks noGrp="1" noChangeArrowheads="1"/>
          </p:cNvSpPr>
          <p:nvPr>
            <p:ph type="body" idx="1"/>
          </p:nvPr>
        </p:nvSpPr>
        <p:spPr>
          <a:xfrm>
            <a:off x="685800" y="990600"/>
            <a:ext cx="7772400" cy="4114800"/>
          </a:xfrm>
        </p:spPr>
        <p:txBody>
          <a:bodyPr/>
          <a:lstStyle/>
          <a:p>
            <a:pPr eaLnBrk="1" hangingPunct="1">
              <a:lnSpc>
                <a:spcPct val="90000"/>
              </a:lnSpc>
            </a:pPr>
            <a:r>
              <a:rPr lang="de-DE" sz="2800" dirty="0">
                <a:latin typeface="Candara" panose="020E0502030303020204" pitchFamily="34" charset="0"/>
              </a:rPr>
              <a:t>The aim is to express a welfare loss in an equivalent income loss</a:t>
            </a:r>
          </a:p>
          <a:p>
            <a:pPr lvl="1" eaLnBrk="1" hangingPunct="1">
              <a:lnSpc>
                <a:spcPct val="90000"/>
              </a:lnSpc>
            </a:pPr>
            <a:r>
              <a:rPr lang="de-DE" dirty="0">
                <a:latin typeface="Candara" panose="020E0502030303020204" pitchFamily="34" charset="0"/>
              </a:rPr>
              <a:t>Revealed preferences</a:t>
            </a:r>
          </a:p>
          <a:p>
            <a:pPr lvl="2" eaLnBrk="1" hangingPunct="1">
              <a:lnSpc>
                <a:spcPct val="90000"/>
              </a:lnSpc>
            </a:pPr>
            <a:r>
              <a:rPr lang="de-DE" sz="2800" dirty="0">
                <a:latin typeface="Candara" panose="020E0502030303020204" pitchFamily="34" charset="0"/>
              </a:rPr>
              <a:t>Travel cost</a:t>
            </a:r>
          </a:p>
          <a:p>
            <a:pPr lvl="2" eaLnBrk="1" hangingPunct="1">
              <a:lnSpc>
                <a:spcPct val="90000"/>
              </a:lnSpc>
            </a:pPr>
            <a:r>
              <a:rPr lang="de-DE" sz="2800" dirty="0">
                <a:latin typeface="Candara" panose="020E0502030303020204" pitchFamily="34" charset="0"/>
              </a:rPr>
              <a:t>Hedonic pricing</a:t>
            </a:r>
          </a:p>
          <a:p>
            <a:pPr lvl="1" eaLnBrk="1" hangingPunct="1">
              <a:lnSpc>
                <a:spcPct val="90000"/>
              </a:lnSpc>
            </a:pPr>
            <a:r>
              <a:rPr lang="de-DE" dirty="0">
                <a:latin typeface="Candara" panose="020E0502030303020204" pitchFamily="34" charset="0"/>
              </a:rPr>
              <a:t>Stated preferences</a:t>
            </a:r>
          </a:p>
          <a:p>
            <a:pPr lvl="2" eaLnBrk="1" hangingPunct="1">
              <a:lnSpc>
                <a:spcPct val="90000"/>
              </a:lnSpc>
            </a:pPr>
            <a:r>
              <a:rPr lang="de-DE" sz="2800" dirty="0">
                <a:latin typeface="Candara" panose="020E0502030303020204" pitchFamily="34" charset="0"/>
              </a:rPr>
              <a:t>Contingent valuation</a:t>
            </a:r>
          </a:p>
          <a:p>
            <a:pPr lvl="2" eaLnBrk="1" hangingPunct="1">
              <a:lnSpc>
                <a:spcPct val="90000"/>
              </a:lnSpc>
            </a:pPr>
            <a:r>
              <a:rPr lang="de-DE" sz="2800" dirty="0">
                <a:latin typeface="Candara" panose="020E0502030303020204" pitchFamily="34" charset="0"/>
              </a:rPr>
              <a:t>Contingent choice</a:t>
            </a:r>
          </a:p>
          <a:p>
            <a:pPr eaLnBrk="1" hangingPunct="1">
              <a:lnSpc>
                <a:spcPct val="90000"/>
              </a:lnSpc>
            </a:pPr>
            <a:r>
              <a:rPr lang="de-DE" sz="2800" dirty="0">
                <a:latin typeface="Candara" panose="020E0502030303020204" pitchFamily="34" charset="0"/>
              </a:rPr>
              <a:t>Each method has its drawbacks, but stated preferences suffer from a range of biases, including unfamiliarity and manipulation</a:t>
            </a:r>
          </a:p>
        </p:txBody>
      </p:sp>
    </p:spTree>
    <p:extLst>
      <p:ext uri="{BB962C8B-B14F-4D97-AF65-F5344CB8AC3E}">
        <p14:creationId xmlns:p14="http://schemas.microsoft.com/office/powerpoint/2010/main" val="2418573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685800" y="152400"/>
            <a:ext cx="7772400" cy="838200"/>
          </a:xfrm>
        </p:spPr>
        <p:txBody>
          <a:bodyPr/>
          <a:lstStyle/>
          <a:p>
            <a:pPr eaLnBrk="1" hangingPunct="1"/>
            <a:r>
              <a:rPr lang="de-DE" sz="3200" dirty="0">
                <a:latin typeface="Candara" panose="020E0502030303020204" pitchFamily="34" charset="0"/>
              </a:rPr>
              <a:t>WTP v WTAC</a:t>
            </a:r>
            <a:endParaRPr lang="en-GB" sz="3200" dirty="0">
              <a:latin typeface="Candara" panose="020E0502030303020204" pitchFamily="34" charset="0"/>
            </a:endParaRPr>
          </a:p>
        </p:txBody>
      </p:sp>
      <p:sp>
        <p:nvSpPr>
          <p:cNvPr id="11267" name="Rectangle 3"/>
          <p:cNvSpPr>
            <a:spLocks noGrp="1" noChangeArrowheads="1"/>
          </p:cNvSpPr>
          <p:nvPr>
            <p:ph type="body" idx="1"/>
          </p:nvPr>
        </p:nvSpPr>
        <p:spPr>
          <a:xfrm>
            <a:off x="-36786" y="1003738"/>
            <a:ext cx="7275786" cy="5029200"/>
          </a:xfrm>
        </p:spPr>
        <p:txBody>
          <a:bodyPr/>
          <a:lstStyle/>
          <a:p>
            <a:pPr eaLnBrk="1" hangingPunct="1">
              <a:lnSpc>
                <a:spcPct val="90000"/>
              </a:lnSpc>
            </a:pPr>
            <a:r>
              <a:rPr lang="de-DE" sz="2800" dirty="0">
                <a:latin typeface="Candara" panose="020E0502030303020204" pitchFamily="34" charset="0"/>
              </a:rPr>
              <a:t>Willingness to pay, or equivalent variation, is the maximum amount you would be willing to pay to secure a price fall</a:t>
            </a:r>
          </a:p>
          <a:p>
            <a:pPr eaLnBrk="1" hangingPunct="1">
              <a:lnSpc>
                <a:spcPct val="90000"/>
              </a:lnSpc>
            </a:pPr>
            <a:r>
              <a:rPr lang="de-DE" sz="2800" dirty="0">
                <a:latin typeface="Candara" panose="020E0502030303020204" pitchFamily="34" charset="0"/>
              </a:rPr>
              <a:t>Willingness to accept compensation, or compensating variation, is the minimum amount you would be willing to accept to forego a price fall</a:t>
            </a:r>
          </a:p>
          <a:p>
            <a:pPr eaLnBrk="1" hangingPunct="1">
              <a:lnSpc>
                <a:spcPct val="90000"/>
              </a:lnSpc>
            </a:pPr>
            <a:r>
              <a:rPr lang="de-DE" sz="2800" dirty="0">
                <a:latin typeface="Candara" panose="020E0502030303020204" pitchFamily="34" charset="0"/>
              </a:rPr>
              <a:t>Willig (1976) showed that</a:t>
            </a:r>
          </a:p>
          <a:p>
            <a:pPr eaLnBrk="1" hangingPunct="1">
              <a:lnSpc>
                <a:spcPct val="90000"/>
              </a:lnSpc>
            </a:pPr>
            <a:r>
              <a:rPr lang="de-DE" sz="2800" dirty="0">
                <a:latin typeface="Candara" panose="020E0502030303020204" pitchFamily="34" charset="0"/>
              </a:rPr>
              <a:t>This is because of the income effect</a:t>
            </a:r>
          </a:p>
          <a:p>
            <a:pPr eaLnBrk="1" hangingPunct="1">
              <a:lnSpc>
                <a:spcPct val="90000"/>
              </a:lnSpc>
            </a:pPr>
            <a:r>
              <a:rPr lang="de-DE" sz="2800" dirty="0">
                <a:latin typeface="Candara" panose="020E0502030303020204" pitchFamily="34" charset="0"/>
              </a:rPr>
              <a:t>He also showed that</a:t>
            </a:r>
          </a:p>
          <a:p>
            <a:pPr eaLnBrk="1" hangingPunct="1">
              <a:lnSpc>
                <a:spcPct val="90000"/>
              </a:lnSpc>
            </a:pPr>
            <a:r>
              <a:rPr lang="de-DE" sz="2800" dirty="0">
                <a:latin typeface="Candara" panose="020E0502030303020204" pitchFamily="34" charset="0"/>
              </a:rPr>
              <a:t>This is because of substitution</a:t>
            </a:r>
          </a:p>
          <a:p>
            <a:pPr eaLnBrk="1" hangingPunct="1">
              <a:lnSpc>
                <a:spcPct val="90000"/>
              </a:lnSpc>
            </a:pPr>
            <a:r>
              <a:rPr lang="de-DE" sz="2800" dirty="0">
                <a:latin typeface="Candara" panose="020E0502030303020204" pitchFamily="34" charset="0"/>
              </a:rPr>
              <a:t>Result carries over to quantities </a:t>
            </a:r>
          </a:p>
        </p:txBody>
      </p:sp>
      <mc:AlternateContent xmlns:mc="http://schemas.openxmlformats.org/markup-compatibility/2006" xmlns:a14="http://schemas.microsoft.com/office/drawing/2010/main">
        <mc:Choice Requires="a14">
          <p:sp>
            <p:nvSpPr>
              <p:cNvPr id="15362" name="Object 2"/>
              <p:cNvSpPr txBox="1"/>
              <p:nvPr/>
            </p:nvSpPr>
            <p:spPr bwMode="auto">
              <a:xfrm>
                <a:off x="4267200" y="3810000"/>
                <a:ext cx="3048000" cy="381000"/>
              </a:xfrm>
              <a:prstGeom prst="rect">
                <a:avLst/>
              </a:prstGeom>
              <a:noFill/>
            </p:spPr>
            <p:txBody>
              <a:bodyPr>
                <a:noAutofit/>
              </a:bodyPr>
              <a:lstStyle/>
              <a:p>
                <a:pPr/>
                <a14:m>
                  <m:oMathPara xmlns:m="http://schemas.openxmlformats.org/officeDocument/2006/math">
                    <m:oMathParaPr>
                      <m:jc m:val="left"/>
                    </m:oMathParaPr>
                    <m:oMath xmlns:m="http://schemas.openxmlformats.org/officeDocument/2006/math">
                      <m:r>
                        <a:rPr lang="en-GB" sz="2800" i="1">
                          <a:solidFill>
                            <a:srgbClr val="000000"/>
                          </a:solidFill>
                          <a:latin typeface="Cambria Math" panose="02040503050406030204" pitchFamily="18" charset="0"/>
                        </a:rPr>
                        <m:t>𝐸𝑉</m:t>
                      </m:r>
                      <m:r>
                        <a:rPr lang="en-GB" sz="2800" i="1">
                          <a:solidFill>
                            <a:srgbClr val="000000"/>
                          </a:solidFill>
                          <a:latin typeface="Cambria Math" panose="02040503050406030204" pitchFamily="18" charset="0"/>
                        </a:rPr>
                        <m:t>&lt;</m:t>
                      </m:r>
                      <m:r>
                        <m:rPr>
                          <m:sty m:val="p"/>
                        </m:rPr>
                        <a:rPr lang="en-GB" sz="2800" i="1">
                          <a:solidFill>
                            <a:srgbClr val="000000"/>
                          </a:solidFill>
                          <a:latin typeface="Cambria Math" panose="02040503050406030204" pitchFamily="18" charset="0"/>
                        </a:rPr>
                        <m:t>Δ</m:t>
                      </m:r>
                      <m:r>
                        <a:rPr lang="en-GB" sz="2800" i="1">
                          <a:solidFill>
                            <a:srgbClr val="000000"/>
                          </a:solidFill>
                          <a:latin typeface="Cambria Math" panose="02040503050406030204" pitchFamily="18" charset="0"/>
                        </a:rPr>
                        <m:t>𝐶𝑆</m:t>
                      </m:r>
                      <m:r>
                        <a:rPr lang="en-GB" sz="2800" i="1">
                          <a:solidFill>
                            <a:srgbClr val="000000"/>
                          </a:solidFill>
                          <a:latin typeface="Cambria Math" panose="02040503050406030204" pitchFamily="18" charset="0"/>
                        </a:rPr>
                        <m:t>&lt;</m:t>
                      </m:r>
                      <m:r>
                        <a:rPr lang="en-GB" sz="2800" i="1">
                          <a:solidFill>
                            <a:srgbClr val="000000"/>
                          </a:solidFill>
                          <a:latin typeface="Cambria Math" panose="02040503050406030204" pitchFamily="18" charset="0"/>
                        </a:rPr>
                        <m:t>𝐶𝑉</m:t>
                      </m:r>
                    </m:oMath>
                  </m:oMathPara>
                </a14:m>
                <a:endParaRPr lang="en-GB" sz="2800" dirty="0"/>
              </a:p>
            </p:txBody>
          </p:sp>
        </mc:Choice>
        <mc:Fallback xmlns="">
          <p:sp>
            <p:nvSpPr>
              <p:cNvPr id="15362" name="Object 2"/>
              <p:cNvSpPr txBox="1">
                <a:spLocks noRot="1" noChangeAspect="1" noMove="1" noResize="1" noEditPoints="1" noAdjustHandles="1" noChangeArrowheads="1" noChangeShapeType="1" noTextEdit="1"/>
              </p:cNvSpPr>
              <p:nvPr/>
            </p:nvSpPr>
            <p:spPr bwMode="auto">
              <a:xfrm>
                <a:off x="4267200" y="3810000"/>
                <a:ext cx="3048000" cy="381000"/>
              </a:xfrm>
              <a:prstGeom prst="rect">
                <a:avLst/>
              </a:prstGeom>
              <a:blipFill rotWithShape="0">
                <a:blip r:embed="rId3"/>
                <a:stretch>
                  <a:fillRect b="-3175"/>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15363" name="Object 3"/>
              <p:cNvSpPr txBox="1"/>
              <p:nvPr/>
            </p:nvSpPr>
            <p:spPr bwMode="auto">
              <a:xfrm>
                <a:off x="3429000" y="4730969"/>
                <a:ext cx="3048000" cy="381000"/>
              </a:xfrm>
              <a:prstGeom prst="rect">
                <a:avLst/>
              </a:prstGeom>
              <a:noFill/>
            </p:spPr>
            <p:txBody>
              <a:bodyPr>
                <a:noAutofit/>
              </a:bodyPr>
              <a:lstStyle/>
              <a:p>
                <a:pPr/>
                <a14:m>
                  <m:oMathPara xmlns:m="http://schemas.openxmlformats.org/officeDocument/2006/math">
                    <m:oMathParaPr>
                      <m:jc m:val="left"/>
                    </m:oMathParaPr>
                    <m:oMath xmlns:m="http://schemas.openxmlformats.org/officeDocument/2006/math">
                      <m:r>
                        <a:rPr lang="en-GB" sz="2800" i="1">
                          <a:solidFill>
                            <a:srgbClr val="000000"/>
                          </a:solidFill>
                          <a:latin typeface="Cambria Math" panose="02040503050406030204" pitchFamily="18" charset="0"/>
                        </a:rPr>
                        <m:t>𝐸𝑉</m:t>
                      </m:r>
                      <m:r>
                        <a:rPr lang="en-GB" sz="2800" i="1">
                          <a:solidFill>
                            <a:srgbClr val="000000"/>
                          </a:solidFill>
                          <a:latin typeface="Cambria Math" panose="02040503050406030204" pitchFamily="18" charset="0"/>
                        </a:rPr>
                        <m:t>≈</m:t>
                      </m:r>
                      <m:r>
                        <m:rPr>
                          <m:sty m:val="p"/>
                        </m:rPr>
                        <a:rPr lang="en-GB" sz="2800" i="1">
                          <a:solidFill>
                            <a:srgbClr val="000000"/>
                          </a:solidFill>
                          <a:latin typeface="Cambria Math" panose="02040503050406030204" pitchFamily="18" charset="0"/>
                        </a:rPr>
                        <m:t>Δ</m:t>
                      </m:r>
                      <m:r>
                        <a:rPr lang="en-GB" sz="2800" i="1">
                          <a:solidFill>
                            <a:srgbClr val="000000"/>
                          </a:solidFill>
                          <a:latin typeface="Cambria Math" panose="02040503050406030204" pitchFamily="18" charset="0"/>
                        </a:rPr>
                        <m:t>𝐶𝑆</m:t>
                      </m:r>
                      <m:r>
                        <a:rPr lang="en-GB" sz="2800" i="1">
                          <a:solidFill>
                            <a:srgbClr val="000000"/>
                          </a:solidFill>
                          <a:latin typeface="Cambria Math" panose="02040503050406030204" pitchFamily="18" charset="0"/>
                        </a:rPr>
                        <m:t>≈</m:t>
                      </m:r>
                      <m:r>
                        <a:rPr lang="en-GB" sz="2800" i="1">
                          <a:solidFill>
                            <a:srgbClr val="000000"/>
                          </a:solidFill>
                          <a:latin typeface="Cambria Math" panose="02040503050406030204" pitchFamily="18" charset="0"/>
                        </a:rPr>
                        <m:t>𝐶𝑉</m:t>
                      </m:r>
                    </m:oMath>
                  </m:oMathPara>
                </a14:m>
                <a:endParaRPr lang="en-GB" sz="2800" dirty="0"/>
              </a:p>
            </p:txBody>
          </p:sp>
        </mc:Choice>
        <mc:Fallback xmlns="">
          <p:sp>
            <p:nvSpPr>
              <p:cNvPr id="15363" name="Object 3"/>
              <p:cNvSpPr txBox="1">
                <a:spLocks noRot="1" noChangeAspect="1" noMove="1" noResize="1" noEditPoints="1" noAdjustHandles="1" noChangeArrowheads="1" noChangeShapeType="1" noTextEdit="1"/>
              </p:cNvSpPr>
              <p:nvPr/>
            </p:nvSpPr>
            <p:spPr bwMode="auto">
              <a:xfrm>
                <a:off x="3429000" y="4730969"/>
                <a:ext cx="3048000" cy="381000"/>
              </a:xfrm>
              <a:prstGeom prst="rect">
                <a:avLst/>
              </a:prstGeom>
              <a:blipFill rotWithShape="0">
                <a:blip r:embed="rId4"/>
                <a:stretch>
                  <a:fillRect b="-3175"/>
                </a:stretch>
              </a:blipFill>
            </p:spPr>
            <p:txBody>
              <a:bodyPr/>
              <a:lstStyle/>
              <a:p>
                <a:r>
                  <a:rPr lang="en-GB">
                    <a:noFill/>
                  </a:rPr>
                  <a:t> </a:t>
                </a:r>
              </a:p>
            </p:txBody>
          </p:sp>
        </mc:Fallback>
      </mc:AlternateContent>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39000" y="4318000"/>
            <a:ext cx="1905000" cy="2540000"/>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34250" y="-15875"/>
            <a:ext cx="1809750" cy="2533650"/>
          </a:xfrm>
          <a:prstGeom prst="rect">
            <a:avLst/>
          </a:prstGeom>
        </p:spPr>
      </p:pic>
    </p:spTree>
    <p:extLst>
      <p:ext uri="{BB962C8B-B14F-4D97-AF65-F5344CB8AC3E}">
        <p14:creationId xmlns:p14="http://schemas.microsoft.com/office/powerpoint/2010/main" val="1218788536"/>
      </p:ext>
    </p:extLst>
  </p:cSld>
  <p:clrMapOvr>
    <a:masterClrMapping/>
  </p:clrMapOvr>
</p:sld>
</file>

<file path=ppt/theme/theme1.xml><?xml version="1.0" encoding="utf-8"?>
<a:theme xmlns:a="http://schemas.openxmlformats.org/drawingml/2006/main" name="Standarddesign">
  <a:themeElements>
    <a:clrScheme name="Standard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Standard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tandard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tandard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Standard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1603</Words>
  <Application>Microsoft Office PowerPoint</Application>
  <PresentationFormat>On-screen Show (4:3)</PresentationFormat>
  <Paragraphs>329</Paragraphs>
  <Slides>61</Slides>
  <Notes>36</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61</vt:i4>
      </vt:variant>
    </vt:vector>
  </HeadingPairs>
  <TitlesOfParts>
    <vt:vector size="68" baseType="lpstr">
      <vt:lpstr>Arial Narrow</vt:lpstr>
      <vt:lpstr>Cambria Math</vt:lpstr>
      <vt:lpstr>Candara</vt:lpstr>
      <vt:lpstr>Comic Sans MS</vt:lpstr>
      <vt:lpstr>Times New Roman</vt:lpstr>
      <vt:lpstr>Standarddesign</vt:lpstr>
      <vt:lpstr>Diagramm</vt:lpstr>
      <vt:lpstr>Economic impacts</vt:lpstr>
      <vt:lpstr>Lectures</vt:lpstr>
      <vt:lpstr>Economic impacts</vt:lpstr>
      <vt:lpstr>PowerPoint Presentation</vt:lpstr>
      <vt:lpstr>Impacts of Climate</vt:lpstr>
      <vt:lpstr>PowerPoint Presentation</vt:lpstr>
      <vt:lpstr>Methods</vt:lpstr>
      <vt:lpstr>Monetary Valuation</vt:lpstr>
      <vt:lpstr>WTP v WTAC</vt:lpstr>
      <vt:lpstr>PowerPoint Presentation</vt:lpstr>
      <vt:lpstr>WTP and WTAC -2</vt:lpstr>
      <vt:lpstr>Benefit transfer</vt:lpstr>
      <vt:lpstr>PowerPoint Presentation</vt:lpstr>
      <vt:lpstr>PowerPoint Presentation</vt:lpstr>
      <vt:lpstr>Economic impacts</vt:lpstr>
      <vt:lpstr>Methods</vt:lpstr>
      <vt:lpstr>Economic impacts</vt:lpstr>
      <vt:lpstr>PowerPoint Presentation</vt:lpstr>
      <vt:lpstr>PowerPoint Presentation</vt:lpstr>
      <vt:lpstr>PowerPoint Presentation</vt:lpstr>
      <vt:lpstr>PowerPoint Presentation</vt:lpstr>
      <vt:lpstr>PowerPoint Presentation</vt:lpstr>
      <vt:lpstr>Caveats</vt:lpstr>
      <vt:lpstr>PowerPoint Presentation</vt:lpstr>
      <vt:lpstr>Economic impacts</vt:lpstr>
      <vt:lpstr>Marginal Damage Costs</vt:lpstr>
      <vt:lpstr>Social cost of carbon</vt:lpstr>
      <vt:lpstr>PowerPoint Presentation</vt:lpstr>
      <vt:lpstr>Social cost of carbon</vt:lpstr>
      <vt:lpstr>PowerPoint Presentation</vt:lpstr>
      <vt:lpstr>Social cost of carbon</vt:lpstr>
      <vt:lpstr>Social cost of carbon</vt:lpstr>
      <vt:lpstr>PowerPoint Presentation</vt:lpstr>
      <vt:lpstr>PowerPoint Presentation</vt:lpstr>
      <vt:lpstr>Economic Impact</vt:lpstr>
      <vt:lpstr>PowerPoint Presentation</vt:lpstr>
      <vt:lpstr>Economic impacts</vt:lpstr>
      <vt:lpstr>PowerPoint Presentation</vt:lpstr>
      <vt:lpstr>PowerPoint Presentation</vt:lpstr>
      <vt:lpstr>PowerPoint Presentation</vt:lpstr>
      <vt:lpstr>PowerPoint Presentation</vt:lpstr>
      <vt:lpstr>PowerPoint Presentation</vt:lpstr>
      <vt:lpstr>Adaptive Capacity</vt:lpstr>
      <vt:lpstr>PowerPoint Presentation</vt:lpstr>
      <vt:lpstr>PowerPoint Presentation</vt:lpstr>
      <vt:lpstr>Bangladesh</vt:lpstr>
      <vt:lpstr>PowerPoint Presentation</vt:lpstr>
      <vt:lpstr>A brief history of the Netherlands</vt:lpstr>
      <vt:lpstr>PowerPoint Presentation</vt:lpstr>
      <vt:lpstr>Economic impacts</vt:lpstr>
      <vt:lpstr>Dynamics</vt:lpstr>
      <vt:lpstr>PowerPoint Presentation</vt:lpstr>
      <vt:lpstr>PowerPoint Presentation</vt:lpstr>
      <vt:lpstr>PowerPoint Presentation</vt:lpstr>
      <vt:lpstr>PowerPoint Presentation</vt:lpstr>
      <vt:lpstr>Economic impacts</vt:lpstr>
      <vt:lpstr>Schelling Conjecture</vt:lpstr>
      <vt:lpstr>Schelling Conjecture</vt:lpstr>
      <vt:lpstr>PowerPoint Presentation</vt:lpstr>
      <vt:lpstr>Schelling Conjecture -2</vt:lpstr>
      <vt:lpstr>Schelling Conjecture -3</vt:lpstr>
    </vt:vector>
  </TitlesOfParts>
  <Company>ZMAW Universität Hamburg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and Resource Economics, lecture 1</dc:title>
  <dc:creator>Richard Tol</dc:creator>
  <cp:lastModifiedBy>Richard Tol</cp:lastModifiedBy>
  <cp:revision>241</cp:revision>
  <dcterms:created xsi:type="dcterms:W3CDTF">2000-09-24T19:27:04Z</dcterms:created>
  <dcterms:modified xsi:type="dcterms:W3CDTF">2022-11-16T09:31:07Z</dcterms:modified>
</cp:coreProperties>
</file>

<file path=docProps/thumbnail.jpeg>
</file>